
<file path=[Content_Types].xml><?xml version="1.0" encoding="utf-8"?>
<Types xmlns="http://schemas.openxmlformats.org/package/2006/content-types">
  <Override PartName="/ppt/slides/slide6.xml" ContentType="application/vnd.openxmlformats-officedocument.presentationml.slide+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4.xml" ContentType="application/vnd.openxmlformats-officedocument.drawingml.diagramLayout+xml"/>
  <Override PartName="/ppt/commentAuthors.xml" ContentType="application/vnd.openxmlformats-officedocument.presentationml.commentAuthors+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62" r:id="rId2"/>
  </p:sldMasterIdLst>
  <p:notesMasterIdLst>
    <p:notesMasterId r:id="rId24"/>
  </p:notesMasterIdLst>
  <p:sldIdLst>
    <p:sldId id="299" r:id="rId3"/>
    <p:sldId id="301" r:id="rId4"/>
    <p:sldId id="314" r:id="rId5"/>
    <p:sldId id="426" r:id="rId6"/>
    <p:sldId id="427" r:id="rId7"/>
    <p:sldId id="424" r:id="rId8"/>
    <p:sldId id="332" r:id="rId9"/>
    <p:sldId id="351" r:id="rId10"/>
    <p:sldId id="403" r:id="rId11"/>
    <p:sldId id="355" r:id="rId12"/>
    <p:sldId id="439" r:id="rId13"/>
    <p:sldId id="362" r:id="rId14"/>
    <p:sldId id="438" r:id="rId15"/>
    <p:sldId id="420" r:id="rId16"/>
    <p:sldId id="421" r:id="rId17"/>
    <p:sldId id="422" r:id="rId18"/>
    <p:sldId id="423" r:id="rId19"/>
    <p:sldId id="369" r:id="rId20"/>
    <p:sldId id="396" r:id="rId21"/>
    <p:sldId id="441" r:id="rId22"/>
    <p:sldId id="331" r:id="rId23"/>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等线"/>
        <a:ea typeface="等线"/>
        <a:cs typeface="等线"/>
      </a:defRPr>
    </a:lvl1pPr>
    <a:lvl2pPr marL="457200" algn="l" rtl="0" fontAlgn="base">
      <a:spcBef>
        <a:spcPct val="0"/>
      </a:spcBef>
      <a:spcAft>
        <a:spcPct val="0"/>
      </a:spcAft>
      <a:defRPr kern="1200">
        <a:solidFill>
          <a:schemeClr val="tx1"/>
        </a:solidFill>
        <a:latin typeface="等线"/>
        <a:ea typeface="等线"/>
        <a:cs typeface="等线"/>
      </a:defRPr>
    </a:lvl2pPr>
    <a:lvl3pPr marL="914400" algn="l" rtl="0" fontAlgn="base">
      <a:spcBef>
        <a:spcPct val="0"/>
      </a:spcBef>
      <a:spcAft>
        <a:spcPct val="0"/>
      </a:spcAft>
      <a:defRPr kern="1200">
        <a:solidFill>
          <a:schemeClr val="tx1"/>
        </a:solidFill>
        <a:latin typeface="等线"/>
        <a:ea typeface="等线"/>
        <a:cs typeface="等线"/>
      </a:defRPr>
    </a:lvl3pPr>
    <a:lvl4pPr marL="1371600" algn="l" rtl="0" fontAlgn="base">
      <a:spcBef>
        <a:spcPct val="0"/>
      </a:spcBef>
      <a:spcAft>
        <a:spcPct val="0"/>
      </a:spcAft>
      <a:defRPr kern="1200">
        <a:solidFill>
          <a:schemeClr val="tx1"/>
        </a:solidFill>
        <a:latin typeface="等线"/>
        <a:ea typeface="等线"/>
        <a:cs typeface="等线"/>
      </a:defRPr>
    </a:lvl4pPr>
    <a:lvl5pPr marL="1828800" algn="l" rtl="0" fontAlgn="base">
      <a:spcBef>
        <a:spcPct val="0"/>
      </a:spcBef>
      <a:spcAft>
        <a:spcPct val="0"/>
      </a:spcAft>
      <a:defRPr kern="1200">
        <a:solidFill>
          <a:schemeClr val="tx1"/>
        </a:solidFill>
        <a:latin typeface="等线"/>
        <a:ea typeface="等线"/>
        <a:cs typeface="等线"/>
      </a:defRPr>
    </a:lvl5pPr>
    <a:lvl6pPr marL="2286000" algn="l" defTabSz="914400" rtl="0" eaLnBrk="1" latinLnBrk="0" hangingPunct="1">
      <a:defRPr kern="1200">
        <a:solidFill>
          <a:schemeClr val="tx1"/>
        </a:solidFill>
        <a:latin typeface="等线"/>
        <a:ea typeface="等线"/>
        <a:cs typeface="等线"/>
      </a:defRPr>
    </a:lvl6pPr>
    <a:lvl7pPr marL="2743200" algn="l" defTabSz="914400" rtl="0" eaLnBrk="1" latinLnBrk="0" hangingPunct="1">
      <a:defRPr kern="1200">
        <a:solidFill>
          <a:schemeClr val="tx1"/>
        </a:solidFill>
        <a:latin typeface="等线"/>
        <a:ea typeface="等线"/>
        <a:cs typeface="等线"/>
      </a:defRPr>
    </a:lvl7pPr>
    <a:lvl8pPr marL="3200400" algn="l" defTabSz="914400" rtl="0" eaLnBrk="1" latinLnBrk="0" hangingPunct="1">
      <a:defRPr kern="1200">
        <a:solidFill>
          <a:schemeClr val="tx1"/>
        </a:solidFill>
        <a:latin typeface="等线"/>
        <a:ea typeface="等线"/>
        <a:cs typeface="等线"/>
      </a:defRPr>
    </a:lvl8pPr>
    <a:lvl9pPr marL="3657600" algn="l" defTabSz="914400" rtl="0" eaLnBrk="1" latinLnBrk="0" hangingPunct="1">
      <a:defRPr kern="1200">
        <a:solidFill>
          <a:schemeClr val="tx1"/>
        </a:solidFill>
        <a:latin typeface="等线"/>
        <a:ea typeface="等线"/>
        <a:cs typeface="等线"/>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张云超" initials=""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2B2B31"/>
    <a:srgbClr val="0000CC"/>
    <a:srgbClr val="6DA5D6"/>
    <a:srgbClr val="6F7A75"/>
    <a:srgbClr val="3777A2"/>
    <a:srgbClr val="4EA4DD"/>
    <a:srgbClr val="1570C1"/>
    <a:srgbClr val="39243A"/>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浅色样式 3 - 强调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7" autoAdjust="0"/>
    <p:restoredTop sz="86347" autoAdjust="0"/>
  </p:normalViewPr>
  <p:slideViewPr>
    <p:cSldViewPr snapToGrid="0">
      <p:cViewPr varScale="1">
        <p:scale>
          <a:sx n="79" d="100"/>
          <a:sy n="79" d="100"/>
        </p:scale>
        <p:origin x="-828" y="-96"/>
      </p:cViewPr>
      <p:guideLst>
        <p:guide orient="horz" pos="3838"/>
        <p:guide pos="778"/>
      </p:guideLst>
    </p:cSldViewPr>
  </p:slideViewPr>
  <p:outlineViewPr>
    <p:cViewPr>
      <p:scale>
        <a:sx n="33" d="100"/>
        <a:sy n="33" d="100"/>
      </p:scale>
      <p:origin x="0" y="1962"/>
    </p:cViewPr>
  </p:outlineViewPr>
  <p:notesTextViewPr>
    <p:cViewPr>
      <p:scale>
        <a:sx n="1" d="1"/>
        <a:sy n="1" d="1"/>
      </p:scale>
      <p:origin x="0" y="0"/>
    </p:cViewPr>
  </p:notesTextViewPr>
  <p:sorterViewPr>
    <p:cViewPr>
      <p:scale>
        <a:sx n="33" d="100"/>
        <a:sy n="33"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1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1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B7D404-18F3-4A54-BB18-83634A847C58}" type="doc">
      <dgm:prSet loTypeId="urn:microsoft.com/office/officeart/2005/8/layout/cycle4#1" loCatId="cycle" qsTypeId="urn:microsoft.com/office/officeart/2005/8/quickstyle/simple1#10" qsCatId="simple" csTypeId="urn:microsoft.com/office/officeart/2005/8/colors/accent1_1" csCatId="accent1" phldr="1"/>
      <dgm:spPr/>
      <dgm:t>
        <a:bodyPr/>
        <a:lstStyle/>
        <a:p>
          <a:endParaRPr lang="zh-CN" altLang="en-US"/>
        </a:p>
      </dgm:t>
    </dgm:pt>
    <dgm:pt modelId="{97D1B8BB-6BC6-4073-B52D-B2B33BE4ADF1}">
      <dgm:prSet phldrT="[文本]" custT="1"/>
      <dgm:spPr>
        <a:solidFill>
          <a:schemeClr val="bg1"/>
        </a:solidFill>
        <a:ln>
          <a:noFill/>
        </a:ln>
      </dgm:spPr>
      <dgm:t>
        <a:bodyPr/>
        <a:lstStyle/>
        <a:p>
          <a:r>
            <a:rPr lang="zh-CN" altLang="en-US" sz="3200" dirty="0">
              <a:latin typeface="黑体" panose="02010609060101010101" pitchFamily="49" charset="-122"/>
              <a:ea typeface="黑体" panose="02010609060101010101" pitchFamily="49" charset="-122"/>
            </a:rPr>
            <a:t>精心</a:t>
          </a:r>
          <a:endParaRPr lang="en-US" altLang="zh-CN" sz="3200" dirty="0">
            <a:latin typeface="黑体" panose="02010609060101010101" pitchFamily="49" charset="-122"/>
            <a:ea typeface="黑体" panose="02010609060101010101" pitchFamily="49" charset="-122"/>
          </a:endParaRPr>
        </a:p>
        <a:p>
          <a:r>
            <a:rPr lang="zh-CN" altLang="en-US" sz="3200" dirty="0">
              <a:latin typeface="黑体" panose="02010609060101010101" pitchFamily="49" charset="-122"/>
              <a:ea typeface="黑体" panose="02010609060101010101" pitchFamily="49" charset="-122"/>
            </a:rPr>
            <a:t>设计</a:t>
          </a:r>
        </a:p>
      </dgm:t>
    </dgm:pt>
    <dgm:pt modelId="{2F488BED-CEE9-46C6-BA64-F8C319FA435F}" type="parTrans" cxnId="{043024F3-9FAB-43C7-A91D-B707297244BE}">
      <dgm:prSet/>
      <dgm:spPr/>
      <dgm:t>
        <a:bodyPr/>
        <a:lstStyle/>
        <a:p>
          <a:endParaRPr lang="zh-CN" altLang="en-US"/>
        </a:p>
      </dgm:t>
    </dgm:pt>
    <dgm:pt modelId="{851060FF-61E7-4148-8EB6-03F37321649F}" type="sibTrans" cxnId="{043024F3-9FAB-43C7-A91D-B707297244BE}">
      <dgm:prSet/>
      <dgm:spPr/>
      <dgm:t>
        <a:bodyPr/>
        <a:lstStyle/>
        <a:p>
          <a:endParaRPr lang="zh-CN" altLang="en-US"/>
        </a:p>
      </dgm:t>
    </dgm:pt>
    <dgm:pt modelId="{BF02FA3A-A400-4611-A055-959DB38962C3}">
      <dgm:prSet phldrT="[文本]" custT="1"/>
      <dgm:spPr>
        <a:ln>
          <a:noFill/>
        </a:ln>
      </dgm:spPr>
      <dgm:t>
        <a:bodyPr/>
        <a:lstStyle/>
        <a:p>
          <a:r>
            <a:rPr lang="zh-CN" altLang="en-US" sz="3200" dirty="0">
              <a:latin typeface="黑体" panose="02010609060101010101" pitchFamily="49" charset="-122"/>
              <a:ea typeface="黑体" panose="02010609060101010101" pitchFamily="49" charset="-122"/>
            </a:rPr>
            <a:t>精工</a:t>
          </a:r>
          <a:endParaRPr lang="en-US" altLang="zh-CN" sz="3200" dirty="0">
            <a:latin typeface="黑体" panose="02010609060101010101" pitchFamily="49" charset="-122"/>
            <a:ea typeface="黑体" panose="02010609060101010101" pitchFamily="49" charset="-122"/>
          </a:endParaRPr>
        </a:p>
        <a:p>
          <a:r>
            <a:rPr lang="zh-CN" altLang="en-US" sz="3200" dirty="0">
              <a:latin typeface="黑体" panose="02010609060101010101" pitchFamily="49" charset="-122"/>
              <a:ea typeface="黑体" panose="02010609060101010101" pitchFamily="49" charset="-122"/>
            </a:rPr>
            <a:t>制造</a:t>
          </a:r>
        </a:p>
      </dgm:t>
    </dgm:pt>
    <dgm:pt modelId="{F3A03ECB-C688-413C-A389-BCCAA42B3765}" type="parTrans" cxnId="{857C4CAB-68DD-4840-8A04-E09242EA7BA3}">
      <dgm:prSet/>
      <dgm:spPr/>
      <dgm:t>
        <a:bodyPr/>
        <a:lstStyle/>
        <a:p>
          <a:endParaRPr lang="zh-CN" altLang="en-US"/>
        </a:p>
      </dgm:t>
    </dgm:pt>
    <dgm:pt modelId="{982A265A-D434-48A7-9400-3D9FAFF16009}" type="sibTrans" cxnId="{857C4CAB-68DD-4840-8A04-E09242EA7BA3}">
      <dgm:prSet/>
      <dgm:spPr/>
      <dgm:t>
        <a:bodyPr/>
        <a:lstStyle/>
        <a:p>
          <a:endParaRPr lang="zh-CN" altLang="en-US"/>
        </a:p>
      </dgm:t>
    </dgm:pt>
    <dgm:pt modelId="{54AB8AEB-4BCD-4E76-9627-9957F9F004BE}">
      <dgm:prSet phldrT="[文本]" custT="1"/>
      <dgm:spPr>
        <a:ln>
          <a:noFill/>
        </a:ln>
      </dgm:spPr>
      <dgm:t>
        <a:bodyPr/>
        <a:lstStyle/>
        <a:p>
          <a:r>
            <a:rPr lang="zh-CN" altLang="en-US" sz="3200" dirty="0">
              <a:latin typeface="黑体" panose="02010609060101010101" pitchFamily="49" charset="-122"/>
              <a:ea typeface="黑体" panose="02010609060101010101" pitchFamily="49" charset="-122"/>
            </a:rPr>
            <a:t>精诚</a:t>
          </a:r>
          <a:endParaRPr lang="en-US" altLang="zh-CN" sz="3200" dirty="0">
            <a:latin typeface="黑体" panose="02010609060101010101" pitchFamily="49" charset="-122"/>
            <a:ea typeface="黑体" panose="02010609060101010101" pitchFamily="49" charset="-122"/>
          </a:endParaRPr>
        </a:p>
        <a:p>
          <a:r>
            <a:rPr lang="zh-CN" altLang="en-US" sz="3200" dirty="0">
              <a:latin typeface="黑体" panose="02010609060101010101" pitchFamily="49" charset="-122"/>
              <a:ea typeface="黑体" panose="02010609060101010101" pitchFamily="49" charset="-122"/>
            </a:rPr>
            <a:t>服务</a:t>
          </a:r>
        </a:p>
      </dgm:t>
    </dgm:pt>
    <dgm:pt modelId="{3A2C9F5F-B914-4532-B089-30A1CC64E4CF}" type="parTrans" cxnId="{60A5A943-0531-40C3-83F9-A053172EC9B8}">
      <dgm:prSet/>
      <dgm:spPr/>
      <dgm:t>
        <a:bodyPr/>
        <a:lstStyle/>
        <a:p>
          <a:endParaRPr lang="zh-CN" altLang="en-US"/>
        </a:p>
      </dgm:t>
    </dgm:pt>
    <dgm:pt modelId="{81CD0895-C64C-4085-A8F0-88AA83CE63B5}" type="sibTrans" cxnId="{60A5A943-0531-40C3-83F9-A053172EC9B8}">
      <dgm:prSet/>
      <dgm:spPr/>
      <dgm:t>
        <a:bodyPr/>
        <a:lstStyle/>
        <a:p>
          <a:endParaRPr lang="zh-CN" altLang="en-US"/>
        </a:p>
      </dgm:t>
    </dgm:pt>
    <dgm:pt modelId="{1058F691-B6E4-4821-83DE-2B2AB913E620}">
      <dgm:prSet phldrT="[文本]" custT="1"/>
      <dgm:spPr>
        <a:ln>
          <a:noFill/>
        </a:ln>
      </dgm:spPr>
      <dgm:t>
        <a:bodyPr/>
        <a:lstStyle/>
        <a:p>
          <a:r>
            <a:rPr lang="zh-CN" altLang="en-US" sz="3200" dirty="0">
              <a:latin typeface="黑体" panose="02010609060101010101" pitchFamily="49" charset="-122"/>
              <a:ea typeface="黑体" panose="02010609060101010101" pitchFamily="49" charset="-122"/>
            </a:rPr>
            <a:t>精良</a:t>
          </a:r>
          <a:endParaRPr lang="en-US" altLang="zh-CN" sz="3200" dirty="0">
            <a:latin typeface="黑体" panose="02010609060101010101" pitchFamily="49" charset="-122"/>
            <a:ea typeface="黑体" panose="02010609060101010101" pitchFamily="49" charset="-122"/>
          </a:endParaRPr>
        </a:p>
        <a:p>
          <a:r>
            <a:rPr lang="zh-CN" altLang="en-US" sz="3200" dirty="0">
              <a:latin typeface="黑体" panose="02010609060101010101" pitchFamily="49" charset="-122"/>
              <a:ea typeface="黑体" panose="02010609060101010101" pitchFamily="49" charset="-122"/>
            </a:rPr>
            <a:t>选材</a:t>
          </a:r>
        </a:p>
      </dgm:t>
    </dgm:pt>
    <dgm:pt modelId="{C54442B2-AF26-428B-A31C-2AD1C0D6249C}" type="parTrans" cxnId="{E142D798-CB81-4AD4-B891-0F7C2F59BDFD}">
      <dgm:prSet/>
      <dgm:spPr/>
      <dgm:t>
        <a:bodyPr/>
        <a:lstStyle/>
        <a:p>
          <a:endParaRPr lang="zh-CN" altLang="en-US"/>
        </a:p>
      </dgm:t>
    </dgm:pt>
    <dgm:pt modelId="{B68BB35F-E280-4504-888C-BBBE8C4A2B2E}" type="sibTrans" cxnId="{E142D798-CB81-4AD4-B891-0F7C2F59BDFD}">
      <dgm:prSet/>
      <dgm:spPr/>
      <dgm:t>
        <a:bodyPr/>
        <a:lstStyle/>
        <a:p>
          <a:endParaRPr lang="zh-CN" altLang="en-US"/>
        </a:p>
      </dgm:t>
    </dgm:pt>
    <dgm:pt modelId="{5DAE815E-F20A-48B4-96BD-8B90EC2466B7}">
      <dgm:prSet phldrT="[文本]" phldr="1" custScaleX="217448" custLinFactX="-14561" custLinFactNeighborX="-100000" custLinFactNeighborY="-3263"/>
      <dgm:spPr>
        <a:ln>
          <a:noFill/>
        </a:ln>
      </dgm:spPr>
      <dgm:t>
        <a:bodyPr/>
        <a:lstStyle/>
        <a:p>
          <a:endParaRPr lang="zh-CN" altLang="en-US" dirty="0"/>
        </a:p>
      </dgm:t>
    </dgm:pt>
    <dgm:pt modelId="{3BD9E42C-2EE1-4D01-BD64-0FF4D9E2A498}" type="parTrans" cxnId="{080D6A77-286D-4BE4-844E-DE44CB3CA491}">
      <dgm:prSet/>
      <dgm:spPr/>
      <dgm:t>
        <a:bodyPr/>
        <a:lstStyle/>
        <a:p>
          <a:endParaRPr lang="zh-CN" altLang="en-US"/>
        </a:p>
      </dgm:t>
    </dgm:pt>
    <dgm:pt modelId="{43700B16-D347-48CB-9309-83A6795ECD8C}" type="sibTrans" cxnId="{080D6A77-286D-4BE4-844E-DE44CB3CA491}">
      <dgm:prSet/>
      <dgm:spPr/>
      <dgm:t>
        <a:bodyPr/>
        <a:lstStyle/>
        <a:p>
          <a:endParaRPr lang="zh-CN" altLang="en-US"/>
        </a:p>
      </dgm:t>
    </dgm:pt>
    <dgm:pt modelId="{4236B96F-2897-4554-AE9B-33B6FB403C34}" type="pres">
      <dgm:prSet presAssocID="{D0B7D404-18F3-4A54-BB18-83634A847C58}" presName="cycleMatrixDiagram" presStyleCnt="0">
        <dgm:presLayoutVars>
          <dgm:chMax val="1"/>
          <dgm:dir/>
          <dgm:animLvl val="lvl"/>
          <dgm:resizeHandles val="exact"/>
        </dgm:presLayoutVars>
      </dgm:prSet>
      <dgm:spPr/>
      <dgm:t>
        <a:bodyPr/>
        <a:lstStyle/>
        <a:p>
          <a:endParaRPr lang="zh-CN" altLang="en-US"/>
        </a:p>
      </dgm:t>
    </dgm:pt>
    <dgm:pt modelId="{60FF0B75-32E6-467F-A12E-A80045F1A07A}" type="pres">
      <dgm:prSet presAssocID="{D0B7D404-18F3-4A54-BB18-83634A847C58}" presName="children" presStyleCnt="0"/>
      <dgm:spPr/>
    </dgm:pt>
    <dgm:pt modelId="{AFADD296-4CE8-4466-89A0-1E4A7197754B}" type="pres">
      <dgm:prSet presAssocID="{D0B7D404-18F3-4A54-BB18-83634A847C58}" presName="childPlaceholder" presStyleCnt="0"/>
      <dgm:spPr/>
    </dgm:pt>
    <dgm:pt modelId="{D14A3215-F68D-48D0-BB79-5492F113D06F}" type="pres">
      <dgm:prSet presAssocID="{D0B7D404-18F3-4A54-BB18-83634A847C58}" presName="circle" presStyleCnt="0"/>
      <dgm:spPr/>
    </dgm:pt>
    <dgm:pt modelId="{B43FA639-E4E7-4BD0-A7BC-1AA36EE9A916}" type="pres">
      <dgm:prSet presAssocID="{D0B7D404-18F3-4A54-BB18-83634A847C58}" presName="quadrant1" presStyleLbl="node1" presStyleIdx="0" presStyleCnt="4">
        <dgm:presLayoutVars>
          <dgm:chMax val="1"/>
          <dgm:bulletEnabled val="1"/>
        </dgm:presLayoutVars>
      </dgm:prSet>
      <dgm:spPr/>
      <dgm:t>
        <a:bodyPr/>
        <a:lstStyle/>
        <a:p>
          <a:endParaRPr lang="zh-CN" altLang="en-US"/>
        </a:p>
      </dgm:t>
    </dgm:pt>
    <dgm:pt modelId="{40E43A90-CFF4-46B4-9F5F-5B949CD31059}" type="pres">
      <dgm:prSet presAssocID="{D0B7D404-18F3-4A54-BB18-83634A847C58}" presName="quadrant2" presStyleLbl="node1" presStyleIdx="1" presStyleCnt="4">
        <dgm:presLayoutVars>
          <dgm:chMax val="1"/>
          <dgm:bulletEnabled val="1"/>
        </dgm:presLayoutVars>
      </dgm:prSet>
      <dgm:spPr/>
      <dgm:t>
        <a:bodyPr/>
        <a:lstStyle/>
        <a:p>
          <a:endParaRPr lang="zh-CN" altLang="en-US"/>
        </a:p>
      </dgm:t>
    </dgm:pt>
    <dgm:pt modelId="{6CC9B248-7404-41E2-BD57-9D3E87C12398}" type="pres">
      <dgm:prSet presAssocID="{D0B7D404-18F3-4A54-BB18-83634A847C58}" presName="quadrant3" presStyleLbl="node1" presStyleIdx="2" presStyleCnt="4">
        <dgm:presLayoutVars>
          <dgm:chMax val="1"/>
          <dgm:bulletEnabled val="1"/>
        </dgm:presLayoutVars>
      </dgm:prSet>
      <dgm:spPr/>
      <dgm:t>
        <a:bodyPr/>
        <a:lstStyle/>
        <a:p>
          <a:endParaRPr lang="zh-CN" altLang="en-US"/>
        </a:p>
      </dgm:t>
    </dgm:pt>
    <dgm:pt modelId="{91A23852-02A2-4085-8319-2F331E6D589D}" type="pres">
      <dgm:prSet presAssocID="{D0B7D404-18F3-4A54-BB18-83634A847C58}" presName="quadrant4" presStyleLbl="node1" presStyleIdx="3" presStyleCnt="4">
        <dgm:presLayoutVars>
          <dgm:chMax val="1"/>
          <dgm:bulletEnabled val="1"/>
        </dgm:presLayoutVars>
      </dgm:prSet>
      <dgm:spPr/>
      <dgm:t>
        <a:bodyPr/>
        <a:lstStyle/>
        <a:p>
          <a:endParaRPr lang="zh-CN" altLang="en-US"/>
        </a:p>
      </dgm:t>
    </dgm:pt>
    <dgm:pt modelId="{E85025CB-980D-43DA-8BCD-DB81CB87DB76}" type="pres">
      <dgm:prSet presAssocID="{D0B7D404-18F3-4A54-BB18-83634A847C58}" presName="quadrantPlaceholder" presStyleCnt="0"/>
      <dgm:spPr/>
    </dgm:pt>
    <dgm:pt modelId="{FFD8826E-8B50-490C-B458-A996ADDCD91C}" type="pres">
      <dgm:prSet presAssocID="{D0B7D404-18F3-4A54-BB18-83634A847C58}" presName="center1" presStyleLbl="fgShp" presStyleIdx="0" presStyleCnt="2"/>
      <dgm:spPr/>
    </dgm:pt>
    <dgm:pt modelId="{6573A124-9A90-4F4D-A7E8-9B84E9A49650}" type="pres">
      <dgm:prSet presAssocID="{D0B7D404-18F3-4A54-BB18-83634A847C58}" presName="center2" presStyleLbl="fgShp" presStyleIdx="1" presStyleCnt="2"/>
      <dgm:spPr/>
    </dgm:pt>
  </dgm:ptLst>
  <dgm:cxnLst>
    <dgm:cxn modelId="{857C4CAB-68DD-4840-8A04-E09242EA7BA3}" srcId="{D0B7D404-18F3-4A54-BB18-83634A847C58}" destId="{BF02FA3A-A400-4611-A055-959DB38962C3}" srcOrd="1" destOrd="0" parTransId="{F3A03ECB-C688-413C-A389-BCCAA42B3765}" sibTransId="{982A265A-D434-48A7-9400-3D9FAFF16009}"/>
    <dgm:cxn modelId="{CFD16CEA-EF6D-4431-8600-F5C055E8C59F}" type="presOf" srcId="{BF02FA3A-A400-4611-A055-959DB38962C3}" destId="{40E43A90-CFF4-46B4-9F5F-5B949CD31059}" srcOrd="0" destOrd="0" presId="urn:microsoft.com/office/officeart/2005/8/layout/cycle4#1"/>
    <dgm:cxn modelId="{3E7B2075-01A9-4A59-A9C3-E92BC37C7669}" type="presOf" srcId="{D0B7D404-18F3-4A54-BB18-83634A847C58}" destId="{4236B96F-2897-4554-AE9B-33B6FB403C34}" srcOrd="0" destOrd="0" presId="urn:microsoft.com/office/officeart/2005/8/layout/cycle4#1"/>
    <dgm:cxn modelId="{60A5A943-0531-40C3-83F9-A053172EC9B8}" srcId="{D0B7D404-18F3-4A54-BB18-83634A847C58}" destId="{54AB8AEB-4BCD-4E76-9627-9957F9F004BE}" srcOrd="2" destOrd="0" parTransId="{3A2C9F5F-B914-4532-B089-30A1CC64E4CF}" sibTransId="{81CD0895-C64C-4085-A8F0-88AA83CE63B5}"/>
    <dgm:cxn modelId="{03FA68AA-B79E-4816-B608-9CE8071CA8EA}" type="presOf" srcId="{54AB8AEB-4BCD-4E76-9627-9957F9F004BE}" destId="{6CC9B248-7404-41E2-BD57-9D3E87C12398}" srcOrd="0" destOrd="0" presId="urn:microsoft.com/office/officeart/2005/8/layout/cycle4#1"/>
    <dgm:cxn modelId="{080D6A77-286D-4BE4-844E-DE44CB3CA491}" srcId="{D0B7D404-18F3-4A54-BB18-83634A847C58}" destId="{5DAE815E-F20A-48B4-96BD-8B90EC2466B7}" srcOrd="4" destOrd="0" parTransId="{3BD9E42C-2EE1-4D01-BD64-0FF4D9E2A498}" sibTransId="{43700B16-D347-48CB-9309-83A6795ECD8C}"/>
    <dgm:cxn modelId="{E142D798-CB81-4AD4-B891-0F7C2F59BDFD}" srcId="{D0B7D404-18F3-4A54-BB18-83634A847C58}" destId="{1058F691-B6E4-4821-83DE-2B2AB913E620}" srcOrd="3" destOrd="0" parTransId="{C54442B2-AF26-428B-A31C-2AD1C0D6249C}" sibTransId="{B68BB35F-E280-4504-888C-BBBE8C4A2B2E}"/>
    <dgm:cxn modelId="{A5118574-1AED-4835-A180-316747CA380B}" type="presOf" srcId="{1058F691-B6E4-4821-83DE-2B2AB913E620}" destId="{91A23852-02A2-4085-8319-2F331E6D589D}" srcOrd="0" destOrd="0" presId="urn:microsoft.com/office/officeart/2005/8/layout/cycle4#1"/>
    <dgm:cxn modelId="{5AFF6320-CAD2-4CE3-8499-6EEA3C242073}" type="presOf" srcId="{97D1B8BB-6BC6-4073-B52D-B2B33BE4ADF1}" destId="{B43FA639-E4E7-4BD0-A7BC-1AA36EE9A916}" srcOrd="0" destOrd="0" presId="urn:microsoft.com/office/officeart/2005/8/layout/cycle4#1"/>
    <dgm:cxn modelId="{043024F3-9FAB-43C7-A91D-B707297244BE}" srcId="{D0B7D404-18F3-4A54-BB18-83634A847C58}" destId="{97D1B8BB-6BC6-4073-B52D-B2B33BE4ADF1}" srcOrd="0" destOrd="0" parTransId="{2F488BED-CEE9-46C6-BA64-F8C319FA435F}" sibTransId="{851060FF-61E7-4148-8EB6-03F37321649F}"/>
    <dgm:cxn modelId="{E0DF8406-5EDB-45AF-B0C2-4B86F2E8486C}" type="presParOf" srcId="{4236B96F-2897-4554-AE9B-33B6FB403C34}" destId="{60FF0B75-32E6-467F-A12E-A80045F1A07A}" srcOrd="0" destOrd="0" presId="urn:microsoft.com/office/officeart/2005/8/layout/cycle4#1"/>
    <dgm:cxn modelId="{320C26A5-D1E4-473A-B943-A085CFF601EC}" type="presParOf" srcId="{60FF0B75-32E6-467F-A12E-A80045F1A07A}" destId="{AFADD296-4CE8-4466-89A0-1E4A7197754B}" srcOrd="0" destOrd="0" presId="urn:microsoft.com/office/officeart/2005/8/layout/cycle4#1"/>
    <dgm:cxn modelId="{0627C36B-9758-42D3-9A1F-EC8D55AA7527}" type="presParOf" srcId="{4236B96F-2897-4554-AE9B-33B6FB403C34}" destId="{D14A3215-F68D-48D0-BB79-5492F113D06F}" srcOrd="1" destOrd="0" presId="urn:microsoft.com/office/officeart/2005/8/layout/cycle4#1"/>
    <dgm:cxn modelId="{B5F6458E-ED48-4E30-B10B-40DF5CC2530B}" type="presParOf" srcId="{D14A3215-F68D-48D0-BB79-5492F113D06F}" destId="{B43FA639-E4E7-4BD0-A7BC-1AA36EE9A916}" srcOrd="0" destOrd="0" presId="urn:microsoft.com/office/officeart/2005/8/layout/cycle4#1"/>
    <dgm:cxn modelId="{8DC8F1FF-C05E-480B-8732-4AFCF1211ECC}" type="presParOf" srcId="{D14A3215-F68D-48D0-BB79-5492F113D06F}" destId="{40E43A90-CFF4-46B4-9F5F-5B949CD31059}" srcOrd="1" destOrd="0" presId="urn:microsoft.com/office/officeart/2005/8/layout/cycle4#1"/>
    <dgm:cxn modelId="{88009FD0-F6A4-49EF-BC24-3F8C51A774B5}" type="presParOf" srcId="{D14A3215-F68D-48D0-BB79-5492F113D06F}" destId="{6CC9B248-7404-41E2-BD57-9D3E87C12398}" srcOrd="2" destOrd="0" presId="urn:microsoft.com/office/officeart/2005/8/layout/cycle4#1"/>
    <dgm:cxn modelId="{BED79A3F-880E-4F68-96F5-4306C1A74E1C}" type="presParOf" srcId="{D14A3215-F68D-48D0-BB79-5492F113D06F}" destId="{91A23852-02A2-4085-8319-2F331E6D589D}" srcOrd="3" destOrd="0" presId="urn:microsoft.com/office/officeart/2005/8/layout/cycle4#1"/>
    <dgm:cxn modelId="{72E10570-FE3F-4FE6-8E96-3ECBB32601C5}" type="presParOf" srcId="{D14A3215-F68D-48D0-BB79-5492F113D06F}" destId="{E85025CB-980D-43DA-8BCD-DB81CB87DB76}" srcOrd="4" destOrd="0" presId="urn:microsoft.com/office/officeart/2005/8/layout/cycle4#1"/>
    <dgm:cxn modelId="{F629F091-8149-400F-895C-DFF1FB44108E}" type="presParOf" srcId="{4236B96F-2897-4554-AE9B-33B6FB403C34}" destId="{FFD8826E-8B50-490C-B458-A996ADDCD91C}" srcOrd="2" destOrd="0" presId="urn:microsoft.com/office/officeart/2005/8/layout/cycle4#1"/>
    <dgm:cxn modelId="{A4101D85-FFB7-4282-97FD-652E249B13FE}" type="presParOf" srcId="{4236B96F-2897-4554-AE9B-33B6FB403C34}" destId="{6573A124-9A90-4F4D-A7E8-9B84E9A49650}" srcOrd="3" destOrd="0" presId="urn:microsoft.com/office/officeart/2005/8/layout/cycle4#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113DDA-E6AE-4EA5-A690-3319C2EE57BA}" type="doc">
      <dgm:prSet loTypeId="urn:microsoft.com/office/officeart/2005/8/layout/equation1" loCatId="relationship" qsTypeId="urn:microsoft.com/office/officeart/2005/8/quickstyle/simple1#11" qsCatId="simple" csTypeId="urn:microsoft.com/office/officeart/2005/8/colors/accent1_2#12" csCatId="accent1" phldr="1"/>
      <dgm:spPr/>
    </dgm:pt>
    <dgm:pt modelId="{02F4FB99-EE56-4BA0-A86D-9EA4689B183A}">
      <dgm:prSet phldrT="[文本]" custT="1"/>
      <dgm:spPr/>
      <dgm:t>
        <a:bodyPr/>
        <a:lstStyle/>
        <a:p>
          <a:r>
            <a:rPr lang="zh-CN" altLang="en-US" sz="2800" b="1" dirty="0">
              <a:solidFill>
                <a:schemeClr val="tx1"/>
              </a:solidFill>
              <a:latin typeface="宋体" pitchFamily="2" charset="-122"/>
              <a:ea typeface="宋体" pitchFamily="2" charset="-122"/>
            </a:rPr>
            <a:t>系统分析方法</a:t>
          </a:r>
        </a:p>
      </dgm:t>
    </dgm:pt>
    <dgm:pt modelId="{F0BF4F74-B26E-4308-9475-75B17F514589}" type="parTrans" cxnId="{C38451BE-2501-4C4E-81B4-EBC614196936}">
      <dgm:prSet/>
      <dgm:spPr/>
      <dgm:t>
        <a:bodyPr/>
        <a:lstStyle/>
        <a:p>
          <a:endParaRPr lang="zh-CN" altLang="en-US"/>
        </a:p>
      </dgm:t>
    </dgm:pt>
    <dgm:pt modelId="{2D48BB92-72C7-4FBC-898E-050144AD4A62}" type="sibTrans" cxnId="{C38451BE-2501-4C4E-81B4-EBC614196936}">
      <dgm:prSet/>
      <dgm:spPr/>
      <dgm:t>
        <a:bodyPr/>
        <a:lstStyle/>
        <a:p>
          <a:endParaRPr lang="zh-CN" altLang="en-US"/>
        </a:p>
      </dgm:t>
    </dgm:pt>
    <dgm:pt modelId="{F7920936-5E13-452E-84CB-EC5C3592336B}">
      <dgm:prSet phldrT="[文本]" custT="1"/>
      <dgm:spPr/>
      <dgm:t>
        <a:bodyPr/>
        <a:lstStyle/>
        <a:p>
          <a:pPr>
            <a:lnSpc>
              <a:spcPct val="100000"/>
            </a:lnSpc>
            <a:spcAft>
              <a:spcPts val="0"/>
            </a:spcAft>
          </a:pPr>
          <a:r>
            <a:rPr lang="zh-CN" altLang="en-US" sz="2800" b="1" dirty="0" smtClean="0">
              <a:solidFill>
                <a:schemeClr val="tx1"/>
              </a:solidFill>
              <a:latin typeface="宋体" pitchFamily="2" charset="-122"/>
              <a:ea typeface="宋体" pitchFamily="2" charset="-122"/>
            </a:rPr>
            <a:t>“</a:t>
          </a:r>
          <a:r>
            <a:rPr lang="en-US" altLang="zh-CN" sz="2800" b="1" dirty="0" smtClean="0">
              <a:solidFill>
                <a:schemeClr val="tx1"/>
              </a:solidFill>
              <a:latin typeface="宋体" pitchFamily="2" charset="-122"/>
              <a:ea typeface="宋体" pitchFamily="2" charset="-122"/>
            </a:rPr>
            <a:t>A+B</a:t>
          </a:r>
          <a:r>
            <a:rPr lang="zh-CN" altLang="en-US" sz="2800" b="1" dirty="0" smtClean="0">
              <a:solidFill>
                <a:schemeClr val="tx1"/>
              </a:solidFill>
              <a:latin typeface="宋体" pitchFamily="2" charset="-122"/>
              <a:ea typeface="宋体" pitchFamily="2" charset="-122"/>
            </a:rPr>
            <a:t>”</a:t>
          </a:r>
          <a:r>
            <a:rPr lang="zh-CN" altLang="en-US" sz="2800" b="1" dirty="0">
              <a:solidFill>
                <a:schemeClr val="tx1"/>
              </a:solidFill>
              <a:latin typeface="宋体" pitchFamily="2" charset="-122"/>
              <a:ea typeface="宋体" pitchFamily="2" charset="-122"/>
            </a:rPr>
            <a:t>标准</a:t>
          </a:r>
          <a:endParaRPr lang="en-US" altLang="zh-CN" sz="2800" b="1" dirty="0">
            <a:solidFill>
              <a:schemeClr val="tx1"/>
            </a:solidFill>
            <a:latin typeface="宋体" pitchFamily="2" charset="-122"/>
            <a:ea typeface="宋体" pitchFamily="2" charset="-122"/>
          </a:endParaRPr>
        </a:p>
        <a:p>
          <a:pPr>
            <a:lnSpc>
              <a:spcPct val="100000"/>
            </a:lnSpc>
            <a:spcAft>
              <a:spcPts val="0"/>
            </a:spcAft>
          </a:pPr>
          <a:r>
            <a:rPr lang="zh-CN" altLang="en-US" sz="2800" b="1" dirty="0">
              <a:solidFill>
                <a:schemeClr val="tx1"/>
              </a:solidFill>
              <a:latin typeface="宋体" pitchFamily="2" charset="-122"/>
              <a:ea typeface="宋体" pitchFamily="2" charset="-122"/>
            </a:rPr>
            <a:t>框架</a:t>
          </a:r>
          <a:endParaRPr lang="zh-CN" altLang="en-US" sz="2400" dirty="0"/>
        </a:p>
      </dgm:t>
    </dgm:pt>
    <dgm:pt modelId="{F77664EA-8ABA-4A2B-99B6-04DE19DA97DC}" type="parTrans" cxnId="{2778CB8F-F5AB-4DE6-A151-FB42BE89A2CD}">
      <dgm:prSet/>
      <dgm:spPr/>
      <dgm:t>
        <a:bodyPr/>
        <a:lstStyle/>
        <a:p>
          <a:endParaRPr lang="zh-CN" altLang="en-US"/>
        </a:p>
      </dgm:t>
    </dgm:pt>
    <dgm:pt modelId="{6DB4586B-93CE-491C-A9A2-97010CBCF4C5}" type="sibTrans" cxnId="{2778CB8F-F5AB-4DE6-A151-FB42BE89A2CD}">
      <dgm:prSet/>
      <dgm:spPr/>
      <dgm:t>
        <a:bodyPr/>
        <a:lstStyle/>
        <a:p>
          <a:endParaRPr lang="zh-CN" altLang="en-US"/>
        </a:p>
      </dgm:t>
    </dgm:pt>
    <dgm:pt modelId="{8970B0A4-5303-4511-8FB2-0F362212C402}">
      <dgm:prSet phldrT="[文本]" custT="1"/>
      <dgm:spPr/>
      <dgm:t>
        <a:bodyPr/>
        <a:lstStyle/>
        <a:p>
          <a:r>
            <a:rPr lang="zh-CN" altLang="en-US" sz="2800" b="1" dirty="0">
              <a:solidFill>
                <a:schemeClr val="tx1"/>
              </a:solidFill>
              <a:latin typeface="宋体" pitchFamily="2" charset="-122"/>
              <a:ea typeface="宋体" pitchFamily="2" charset="-122"/>
            </a:rPr>
            <a:t>“浙江制造”标准</a:t>
          </a:r>
        </a:p>
      </dgm:t>
    </dgm:pt>
    <dgm:pt modelId="{94B6FFEA-BA3A-4349-9ADF-663EE91AEB86}" type="parTrans" cxnId="{8017F32C-0C6F-4F7D-90E0-C089AD3DF5AC}">
      <dgm:prSet/>
      <dgm:spPr/>
      <dgm:t>
        <a:bodyPr/>
        <a:lstStyle/>
        <a:p>
          <a:endParaRPr lang="zh-CN" altLang="en-US"/>
        </a:p>
      </dgm:t>
    </dgm:pt>
    <dgm:pt modelId="{682AEC96-11B1-471B-937D-E377E98B6EDB}" type="sibTrans" cxnId="{8017F32C-0C6F-4F7D-90E0-C089AD3DF5AC}">
      <dgm:prSet/>
      <dgm:spPr/>
      <dgm:t>
        <a:bodyPr/>
        <a:lstStyle/>
        <a:p>
          <a:endParaRPr lang="zh-CN" altLang="en-US"/>
        </a:p>
      </dgm:t>
    </dgm:pt>
    <dgm:pt modelId="{8FD416B8-DE60-48DB-9E02-B3E19C0D9F24}" type="pres">
      <dgm:prSet presAssocID="{AD113DDA-E6AE-4EA5-A690-3319C2EE57BA}" presName="linearFlow" presStyleCnt="0">
        <dgm:presLayoutVars>
          <dgm:dir/>
          <dgm:resizeHandles val="exact"/>
        </dgm:presLayoutVars>
      </dgm:prSet>
      <dgm:spPr/>
    </dgm:pt>
    <dgm:pt modelId="{7B5DCB1E-FF73-471C-9D99-85FDCF6066D4}" type="pres">
      <dgm:prSet presAssocID="{02F4FB99-EE56-4BA0-A86D-9EA4689B183A}" presName="node" presStyleLbl="node1" presStyleIdx="0" presStyleCnt="3">
        <dgm:presLayoutVars>
          <dgm:bulletEnabled val="1"/>
        </dgm:presLayoutVars>
      </dgm:prSet>
      <dgm:spPr/>
      <dgm:t>
        <a:bodyPr/>
        <a:lstStyle/>
        <a:p>
          <a:endParaRPr lang="zh-CN" altLang="en-US"/>
        </a:p>
      </dgm:t>
    </dgm:pt>
    <dgm:pt modelId="{565DBEAF-1359-40F5-B9A8-6F7304B19AEB}" type="pres">
      <dgm:prSet presAssocID="{2D48BB92-72C7-4FBC-898E-050144AD4A62}" presName="spacerL" presStyleCnt="0"/>
      <dgm:spPr/>
    </dgm:pt>
    <dgm:pt modelId="{71CB31AE-AF50-410A-8EB7-B8471850B03C}" type="pres">
      <dgm:prSet presAssocID="{2D48BB92-72C7-4FBC-898E-050144AD4A62}" presName="sibTrans" presStyleLbl="sibTrans2D1" presStyleIdx="0" presStyleCnt="2"/>
      <dgm:spPr/>
      <dgm:t>
        <a:bodyPr/>
        <a:lstStyle/>
        <a:p>
          <a:endParaRPr lang="zh-CN" altLang="en-US"/>
        </a:p>
      </dgm:t>
    </dgm:pt>
    <dgm:pt modelId="{9C83FAE7-5986-4480-B50D-963DE443DCAE}" type="pres">
      <dgm:prSet presAssocID="{2D48BB92-72C7-4FBC-898E-050144AD4A62}" presName="spacerR" presStyleCnt="0"/>
      <dgm:spPr/>
    </dgm:pt>
    <dgm:pt modelId="{DA5C2A5B-5452-49B3-B88C-BC7090F97715}" type="pres">
      <dgm:prSet presAssocID="{F7920936-5E13-452E-84CB-EC5C3592336B}" presName="node" presStyleLbl="node1" presStyleIdx="1" presStyleCnt="3">
        <dgm:presLayoutVars>
          <dgm:bulletEnabled val="1"/>
        </dgm:presLayoutVars>
      </dgm:prSet>
      <dgm:spPr/>
      <dgm:t>
        <a:bodyPr/>
        <a:lstStyle/>
        <a:p>
          <a:endParaRPr lang="zh-CN" altLang="en-US"/>
        </a:p>
      </dgm:t>
    </dgm:pt>
    <dgm:pt modelId="{B1879ADD-42F6-4F1A-816E-056D5885016D}" type="pres">
      <dgm:prSet presAssocID="{6DB4586B-93CE-491C-A9A2-97010CBCF4C5}" presName="spacerL" presStyleCnt="0"/>
      <dgm:spPr/>
    </dgm:pt>
    <dgm:pt modelId="{556288C9-53E0-4D09-945E-AE373E233D0F}" type="pres">
      <dgm:prSet presAssocID="{6DB4586B-93CE-491C-A9A2-97010CBCF4C5}" presName="sibTrans" presStyleLbl="sibTrans2D1" presStyleIdx="1" presStyleCnt="2"/>
      <dgm:spPr/>
      <dgm:t>
        <a:bodyPr/>
        <a:lstStyle/>
        <a:p>
          <a:endParaRPr lang="zh-CN" altLang="en-US"/>
        </a:p>
      </dgm:t>
    </dgm:pt>
    <dgm:pt modelId="{B22A0568-ACF1-4068-A4EF-86EC7B70946E}" type="pres">
      <dgm:prSet presAssocID="{6DB4586B-93CE-491C-A9A2-97010CBCF4C5}" presName="spacerR" presStyleCnt="0"/>
      <dgm:spPr/>
    </dgm:pt>
    <dgm:pt modelId="{FF240741-1974-40D2-9515-26BD98F7D782}" type="pres">
      <dgm:prSet presAssocID="{8970B0A4-5303-4511-8FB2-0F362212C402}" presName="node" presStyleLbl="node1" presStyleIdx="2" presStyleCnt="3">
        <dgm:presLayoutVars>
          <dgm:bulletEnabled val="1"/>
        </dgm:presLayoutVars>
      </dgm:prSet>
      <dgm:spPr/>
      <dgm:t>
        <a:bodyPr/>
        <a:lstStyle/>
        <a:p>
          <a:endParaRPr lang="zh-CN" altLang="en-US"/>
        </a:p>
      </dgm:t>
    </dgm:pt>
  </dgm:ptLst>
  <dgm:cxnLst>
    <dgm:cxn modelId="{7A3885E0-F743-4B17-ADEB-E7FA915F03D0}" type="presOf" srcId="{2D48BB92-72C7-4FBC-898E-050144AD4A62}" destId="{71CB31AE-AF50-410A-8EB7-B8471850B03C}" srcOrd="0" destOrd="0" presId="urn:microsoft.com/office/officeart/2005/8/layout/equation1"/>
    <dgm:cxn modelId="{15F9468A-153C-4263-96F1-F7B87939339C}" type="presOf" srcId="{8970B0A4-5303-4511-8FB2-0F362212C402}" destId="{FF240741-1974-40D2-9515-26BD98F7D782}" srcOrd="0" destOrd="0" presId="urn:microsoft.com/office/officeart/2005/8/layout/equation1"/>
    <dgm:cxn modelId="{C38451BE-2501-4C4E-81B4-EBC614196936}" srcId="{AD113DDA-E6AE-4EA5-A690-3319C2EE57BA}" destId="{02F4FB99-EE56-4BA0-A86D-9EA4689B183A}" srcOrd="0" destOrd="0" parTransId="{F0BF4F74-B26E-4308-9475-75B17F514589}" sibTransId="{2D48BB92-72C7-4FBC-898E-050144AD4A62}"/>
    <dgm:cxn modelId="{710CC354-95AB-469A-A0C1-5935E0FF8E9C}" type="presOf" srcId="{6DB4586B-93CE-491C-A9A2-97010CBCF4C5}" destId="{556288C9-53E0-4D09-945E-AE373E233D0F}" srcOrd="0" destOrd="0" presId="urn:microsoft.com/office/officeart/2005/8/layout/equation1"/>
    <dgm:cxn modelId="{2778CB8F-F5AB-4DE6-A151-FB42BE89A2CD}" srcId="{AD113DDA-E6AE-4EA5-A690-3319C2EE57BA}" destId="{F7920936-5E13-452E-84CB-EC5C3592336B}" srcOrd="1" destOrd="0" parTransId="{F77664EA-8ABA-4A2B-99B6-04DE19DA97DC}" sibTransId="{6DB4586B-93CE-491C-A9A2-97010CBCF4C5}"/>
    <dgm:cxn modelId="{4A64145B-17B5-4D75-8CAA-C38929564D62}" type="presOf" srcId="{AD113DDA-E6AE-4EA5-A690-3319C2EE57BA}" destId="{8FD416B8-DE60-48DB-9E02-B3E19C0D9F24}" srcOrd="0" destOrd="0" presId="urn:microsoft.com/office/officeart/2005/8/layout/equation1"/>
    <dgm:cxn modelId="{E7A1BA34-6709-4EEA-B257-032215A181F1}" type="presOf" srcId="{F7920936-5E13-452E-84CB-EC5C3592336B}" destId="{DA5C2A5B-5452-49B3-B88C-BC7090F97715}" srcOrd="0" destOrd="0" presId="urn:microsoft.com/office/officeart/2005/8/layout/equation1"/>
    <dgm:cxn modelId="{2F6C1D98-6EBE-4231-BD9E-DCB3F0DD0CA3}" type="presOf" srcId="{02F4FB99-EE56-4BA0-A86D-9EA4689B183A}" destId="{7B5DCB1E-FF73-471C-9D99-85FDCF6066D4}" srcOrd="0" destOrd="0" presId="urn:microsoft.com/office/officeart/2005/8/layout/equation1"/>
    <dgm:cxn modelId="{8017F32C-0C6F-4F7D-90E0-C089AD3DF5AC}" srcId="{AD113DDA-E6AE-4EA5-A690-3319C2EE57BA}" destId="{8970B0A4-5303-4511-8FB2-0F362212C402}" srcOrd="2" destOrd="0" parTransId="{94B6FFEA-BA3A-4349-9ADF-663EE91AEB86}" sibTransId="{682AEC96-11B1-471B-937D-E377E98B6EDB}"/>
    <dgm:cxn modelId="{3C122E7B-5946-4B47-B196-4BF18B23B284}" type="presParOf" srcId="{8FD416B8-DE60-48DB-9E02-B3E19C0D9F24}" destId="{7B5DCB1E-FF73-471C-9D99-85FDCF6066D4}" srcOrd="0" destOrd="0" presId="urn:microsoft.com/office/officeart/2005/8/layout/equation1"/>
    <dgm:cxn modelId="{94D7740A-B323-40BF-A1D3-1E6724AEF5FC}" type="presParOf" srcId="{8FD416B8-DE60-48DB-9E02-B3E19C0D9F24}" destId="{565DBEAF-1359-40F5-B9A8-6F7304B19AEB}" srcOrd="1" destOrd="0" presId="urn:microsoft.com/office/officeart/2005/8/layout/equation1"/>
    <dgm:cxn modelId="{4599C396-3544-47E1-BEE8-79970E8405C2}" type="presParOf" srcId="{8FD416B8-DE60-48DB-9E02-B3E19C0D9F24}" destId="{71CB31AE-AF50-410A-8EB7-B8471850B03C}" srcOrd="2" destOrd="0" presId="urn:microsoft.com/office/officeart/2005/8/layout/equation1"/>
    <dgm:cxn modelId="{CD53659F-77D6-4E8E-AC82-1CC5E58F4B72}" type="presParOf" srcId="{8FD416B8-DE60-48DB-9E02-B3E19C0D9F24}" destId="{9C83FAE7-5986-4480-B50D-963DE443DCAE}" srcOrd="3" destOrd="0" presId="urn:microsoft.com/office/officeart/2005/8/layout/equation1"/>
    <dgm:cxn modelId="{7746B160-FD42-4FEA-88D1-97D00B78E07C}" type="presParOf" srcId="{8FD416B8-DE60-48DB-9E02-B3E19C0D9F24}" destId="{DA5C2A5B-5452-49B3-B88C-BC7090F97715}" srcOrd="4" destOrd="0" presId="urn:microsoft.com/office/officeart/2005/8/layout/equation1"/>
    <dgm:cxn modelId="{A10FF960-53FC-4451-95C8-C5C0263F59EA}" type="presParOf" srcId="{8FD416B8-DE60-48DB-9E02-B3E19C0D9F24}" destId="{B1879ADD-42F6-4F1A-816E-056D5885016D}" srcOrd="5" destOrd="0" presId="urn:microsoft.com/office/officeart/2005/8/layout/equation1"/>
    <dgm:cxn modelId="{297A9711-7A96-4EFB-B5CE-1E7672F1E5C1}" type="presParOf" srcId="{8FD416B8-DE60-48DB-9E02-B3E19C0D9F24}" destId="{556288C9-53E0-4D09-945E-AE373E233D0F}" srcOrd="6" destOrd="0" presId="urn:microsoft.com/office/officeart/2005/8/layout/equation1"/>
    <dgm:cxn modelId="{CCE30290-A43A-46F9-8A02-443B268A9D1F}" type="presParOf" srcId="{8FD416B8-DE60-48DB-9E02-B3E19C0D9F24}" destId="{B22A0568-ACF1-4068-A4EF-86EC7B70946E}" srcOrd="7" destOrd="0" presId="urn:microsoft.com/office/officeart/2005/8/layout/equation1"/>
    <dgm:cxn modelId="{77BB119C-9158-4FF2-8019-0A224A3E356C}" type="presParOf" srcId="{8FD416B8-DE60-48DB-9E02-B3E19C0D9F24}" destId="{FF240741-1974-40D2-9515-26BD98F7D782}" srcOrd="8" destOrd="0" presId="urn:microsoft.com/office/officeart/2005/8/layout/equati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809C886-9245-447D-B836-F5B2610E891D}" type="doc">
      <dgm:prSet loTypeId="urn:microsoft.com/office/officeart/2005/8/layout/equation1" loCatId="process" qsTypeId="urn:microsoft.com/office/officeart/2005/8/quickstyle/simple1#12" qsCatId="simple" csTypeId="urn:microsoft.com/office/officeart/2005/8/colors/accent1_2#13" csCatId="accent1" phldr="1"/>
      <dgm:spPr/>
    </dgm:pt>
    <dgm:pt modelId="{B1CFB036-E8D5-4410-A02D-92928BD308C8}">
      <dgm:prSet phldrT="[文本]"/>
      <dgm:spPr/>
      <dgm:t>
        <a:bodyPr/>
        <a:lstStyle/>
        <a:p>
          <a:r>
            <a:rPr lang="en-US" altLang="zh-CN" dirty="0">
              <a:solidFill>
                <a:schemeClr val="tx1"/>
              </a:solidFill>
            </a:rPr>
            <a:t>A</a:t>
          </a:r>
          <a:r>
            <a:rPr lang="zh-CN" altLang="en-US" dirty="0">
              <a:solidFill>
                <a:schemeClr val="tx1"/>
              </a:solidFill>
            </a:rPr>
            <a:t>：通用的“浙江制造”评价规范</a:t>
          </a:r>
        </a:p>
      </dgm:t>
    </dgm:pt>
    <dgm:pt modelId="{435AB574-580B-45A9-81E9-0FEC2A1F507A}" type="parTrans" cxnId="{46D36CCE-346D-4ED8-BD96-1F09E4DC2C98}">
      <dgm:prSet/>
      <dgm:spPr/>
      <dgm:t>
        <a:bodyPr/>
        <a:lstStyle/>
        <a:p>
          <a:endParaRPr lang="zh-CN" altLang="en-US"/>
        </a:p>
      </dgm:t>
    </dgm:pt>
    <dgm:pt modelId="{2F53648D-252E-4542-AAE1-656E55C6FB78}" type="sibTrans" cxnId="{46D36CCE-346D-4ED8-BD96-1F09E4DC2C98}">
      <dgm:prSet/>
      <dgm:spPr/>
      <dgm:t>
        <a:bodyPr/>
        <a:lstStyle/>
        <a:p>
          <a:endParaRPr lang="zh-CN" altLang="en-US"/>
        </a:p>
      </dgm:t>
    </dgm:pt>
    <dgm:pt modelId="{EC95F4E1-8374-4F6C-9B7D-EA47A9712FB7}">
      <dgm:prSet phldrT="[文本]"/>
      <dgm:spPr/>
      <dgm:t>
        <a:bodyPr/>
        <a:lstStyle/>
        <a:p>
          <a:r>
            <a:rPr lang="en-US" altLang="zh-CN" dirty="0">
              <a:solidFill>
                <a:schemeClr val="tx1"/>
              </a:solidFill>
            </a:rPr>
            <a:t>B</a:t>
          </a:r>
          <a:r>
            <a:rPr lang="zh-CN" altLang="en-US" dirty="0">
              <a:solidFill>
                <a:schemeClr val="tx1"/>
              </a:solidFill>
            </a:rPr>
            <a:t>：个性的“浙江制造”团体标准</a:t>
          </a:r>
        </a:p>
      </dgm:t>
    </dgm:pt>
    <dgm:pt modelId="{AAEC656F-27EA-4644-BC43-6AA919F587FE}" type="parTrans" cxnId="{E4457F10-D6E8-4B6E-831E-77DF9F6EA608}">
      <dgm:prSet/>
      <dgm:spPr/>
      <dgm:t>
        <a:bodyPr/>
        <a:lstStyle/>
        <a:p>
          <a:endParaRPr lang="zh-CN" altLang="en-US"/>
        </a:p>
      </dgm:t>
    </dgm:pt>
    <dgm:pt modelId="{12B582C2-8F2B-4111-A251-37EC8589F6E8}" type="sibTrans" cxnId="{E4457F10-D6E8-4B6E-831E-77DF9F6EA608}">
      <dgm:prSet/>
      <dgm:spPr/>
      <dgm:t>
        <a:bodyPr/>
        <a:lstStyle/>
        <a:p>
          <a:endParaRPr lang="zh-CN" altLang="en-US"/>
        </a:p>
      </dgm:t>
    </dgm:pt>
    <dgm:pt modelId="{FDB4235A-AAAC-4413-B866-0D8B7B06EC64}">
      <dgm:prSet phldrT="[文本]"/>
      <dgm:spPr/>
      <dgm:t>
        <a:bodyPr/>
        <a:lstStyle/>
        <a:p>
          <a:r>
            <a:rPr lang="zh-CN" altLang="en-US" dirty="0">
              <a:solidFill>
                <a:schemeClr val="tx1"/>
              </a:solidFill>
            </a:rPr>
            <a:t>“浙江制造”标准体系</a:t>
          </a:r>
        </a:p>
      </dgm:t>
    </dgm:pt>
    <dgm:pt modelId="{5565E971-5FFB-4301-A5CE-F9D493A3E6F6}" type="parTrans" cxnId="{D1C2F73D-4959-4836-83F0-B7CFBE995003}">
      <dgm:prSet/>
      <dgm:spPr/>
      <dgm:t>
        <a:bodyPr/>
        <a:lstStyle/>
        <a:p>
          <a:endParaRPr lang="zh-CN" altLang="en-US"/>
        </a:p>
      </dgm:t>
    </dgm:pt>
    <dgm:pt modelId="{0E8CE8C6-4E87-4CAF-80F7-2C6C65F6A720}" type="sibTrans" cxnId="{D1C2F73D-4959-4836-83F0-B7CFBE995003}">
      <dgm:prSet/>
      <dgm:spPr/>
      <dgm:t>
        <a:bodyPr/>
        <a:lstStyle/>
        <a:p>
          <a:endParaRPr lang="zh-CN" altLang="en-US"/>
        </a:p>
      </dgm:t>
    </dgm:pt>
    <dgm:pt modelId="{0EFAE820-9EE3-4BAE-ACBC-4CA44E6E1441}" type="pres">
      <dgm:prSet presAssocID="{6809C886-9245-447D-B836-F5B2610E891D}" presName="linearFlow" presStyleCnt="0">
        <dgm:presLayoutVars>
          <dgm:dir/>
          <dgm:resizeHandles val="exact"/>
        </dgm:presLayoutVars>
      </dgm:prSet>
      <dgm:spPr/>
    </dgm:pt>
    <dgm:pt modelId="{845BFA5D-E354-48BE-91E5-82F6B5B5E134}" type="pres">
      <dgm:prSet presAssocID="{B1CFB036-E8D5-4410-A02D-92928BD308C8}" presName="node" presStyleLbl="node1" presStyleIdx="0" presStyleCnt="3">
        <dgm:presLayoutVars>
          <dgm:bulletEnabled val="1"/>
        </dgm:presLayoutVars>
      </dgm:prSet>
      <dgm:spPr/>
      <dgm:t>
        <a:bodyPr/>
        <a:lstStyle/>
        <a:p>
          <a:endParaRPr lang="zh-CN" altLang="en-US"/>
        </a:p>
      </dgm:t>
    </dgm:pt>
    <dgm:pt modelId="{6CDE9BEE-7B30-4AAA-994F-B3F699ACF559}" type="pres">
      <dgm:prSet presAssocID="{2F53648D-252E-4542-AAE1-656E55C6FB78}" presName="spacerL" presStyleCnt="0"/>
      <dgm:spPr/>
    </dgm:pt>
    <dgm:pt modelId="{0F455F50-0B21-458A-A0B6-3BD760DDB10B}" type="pres">
      <dgm:prSet presAssocID="{2F53648D-252E-4542-AAE1-656E55C6FB78}" presName="sibTrans" presStyleLbl="sibTrans2D1" presStyleIdx="0" presStyleCnt="2"/>
      <dgm:spPr/>
      <dgm:t>
        <a:bodyPr/>
        <a:lstStyle/>
        <a:p>
          <a:endParaRPr lang="zh-CN" altLang="en-US"/>
        </a:p>
      </dgm:t>
    </dgm:pt>
    <dgm:pt modelId="{1CFE58B2-0881-4A6D-9CF4-54988AAF6520}" type="pres">
      <dgm:prSet presAssocID="{2F53648D-252E-4542-AAE1-656E55C6FB78}" presName="spacerR" presStyleCnt="0"/>
      <dgm:spPr/>
    </dgm:pt>
    <dgm:pt modelId="{E5E89C43-3B65-44A3-B9F2-B6B5E09B34AE}" type="pres">
      <dgm:prSet presAssocID="{EC95F4E1-8374-4F6C-9B7D-EA47A9712FB7}" presName="node" presStyleLbl="node1" presStyleIdx="1" presStyleCnt="3">
        <dgm:presLayoutVars>
          <dgm:bulletEnabled val="1"/>
        </dgm:presLayoutVars>
      </dgm:prSet>
      <dgm:spPr/>
      <dgm:t>
        <a:bodyPr/>
        <a:lstStyle/>
        <a:p>
          <a:endParaRPr lang="zh-CN" altLang="en-US"/>
        </a:p>
      </dgm:t>
    </dgm:pt>
    <dgm:pt modelId="{B98C7381-A7E1-4810-8763-5C03171AA49C}" type="pres">
      <dgm:prSet presAssocID="{12B582C2-8F2B-4111-A251-37EC8589F6E8}" presName="spacerL" presStyleCnt="0"/>
      <dgm:spPr/>
    </dgm:pt>
    <dgm:pt modelId="{438C2D06-E72F-4C26-B183-85471F1B2F98}" type="pres">
      <dgm:prSet presAssocID="{12B582C2-8F2B-4111-A251-37EC8589F6E8}" presName="sibTrans" presStyleLbl="sibTrans2D1" presStyleIdx="1" presStyleCnt="2"/>
      <dgm:spPr/>
      <dgm:t>
        <a:bodyPr/>
        <a:lstStyle/>
        <a:p>
          <a:endParaRPr lang="zh-CN" altLang="en-US"/>
        </a:p>
      </dgm:t>
    </dgm:pt>
    <dgm:pt modelId="{EEE55CBB-2F17-4455-BF02-25450E1C81D9}" type="pres">
      <dgm:prSet presAssocID="{12B582C2-8F2B-4111-A251-37EC8589F6E8}" presName="spacerR" presStyleCnt="0"/>
      <dgm:spPr/>
    </dgm:pt>
    <dgm:pt modelId="{E5B86CFF-F924-42CE-9024-198E44627606}" type="pres">
      <dgm:prSet presAssocID="{FDB4235A-AAAC-4413-B866-0D8B7B06EC64}" presName="node" presStyleLbl="node1" presStyleIdx="2" presStyleCnt="3">
        <dgm:presLayoutVars>
          <dgm:bulletEnabled val="1"/>
        </dgm:presLayoutVars>
      </dgm:prSet>
      <dgm:spPr/>
      <dgm:t>
        <a:bodyPr/>
        <a:lstStyle/>
        <a:p>
          <a:endParaRPr lang="zh-CN" altLang="en-US"/>
        </a:p>
      </dgm:t>
    </dgm:pt>
  </dgm:ptLst>
  <dgm:cxnLst>
    <dgm:cxn modelId="{D1C2F73D-4959-4836-83F0-B7CFBE995003}" srcId="{6809C886-9245-447D-B836-F5B2610E891D}" destId="{FDB4235A-AAAC-4413-B866-0D8B7B06EC64}" srcOrd="2" destOrd="0" parTransId="{5565E971-5FFB-4301-A5CE-F9D493A3E6F6}" sibTransId="{0E8CE8C6-4E87-4CAF-80F7-2C6C65F6A720}"/>
    <dgm:cxn modelId="{A248F780-536E-4BE4-BF92-06466AFEE6D2}" type="presOf" srcId="{EC95F4E1-8374-4F6C-9B7D-EA47A9712FB7}" destId="{E5E89C43-3B65-44A3-B9F2-B6B5E09B34AE}" srcOrd="0" destOrd="0" presId="urn:microsoft.com/office/officeart/2005/8/layout/equation1"/>
    <dgm:cxn modelId="{C954D46E-3BCA-470F-972B-2280B53D02B4}" type="presOf" srcId="{6809C886-9245-447D-B836-F5B2610E891D}" destId="{0EFAE820-9EE3-4BAE-ACBC-4CA44E6E1441}" srcOrd="0" destOrd="0" presId="urn:microsoft.com/office/officeart/2005/8/layout/equation1"/>
    <dgm:cxn modelId="{C6FEEEAF-05AE-45D7-B86A-B34CAA8A0723}" type="presOf" srcId="{FDB4235A-AAAC-4413-B866-0D8B7B06EC64}" destId="{E5B86CFF-F924-42CE-9024-198E44627606}" srcOrd="0" destOrd="0" presId="urn:microsoft.com/office/officeart/2005/8/layout/equation1"/>
    <dgm:cxn modelId="{DCE1AD85-BC9B-4EA8-9D4D-13272AD68FC5}" type="presOf" srcId="{12B582C2-8F2B-4111-A251-37EC8589F6E8}" destId="{438C2D06-E72F-4C26-B183-85471F1B2F98}" srcOrd="0" destOrd="0" presId="urn:microsoft.com/office/officeart/2005/8/layout/equation1"/>
    <dgm:cxn modelId="{84679897-0CFA-43FE-91EC-19DA47CDC7BE}" type="presOf" srcId="{B1CFB036-E8D5-4410-A02D-92928BD308C8}" destId="{845BFA5D-E354-48BE-91E5-82F6B5B5E134}" srcOrd="0" destOrd="0" presId="urn:microsoft.com/office/officeart/2005/8/layout/equation1"/>
    <dgm:cxn modelId="{FF32F35E-2447-42C0-A313-41AB966BE451}" type="presOf" srcId="{2F53648D-252E-4542-AAE1-656E55C6FB78}" destId="{0F455F50-0B21-458A-A0B6-3BD760DDB10B}" srcOrd="0" destOrd="0" presId="urn:microsoft.com/office/officeart/2005/8/layout/equation1"/>
    <dgm:cxn modelId="{46D36CCE-346D-4ED8-BD96-1F09E4DC2C98}" srcId="{6809C886-9245-447D-B836-F5B2610E891D}" destId="{B1CFB036-E8D5-4410-A02D-92928BD308C8}" srcOrd="0" destOrd="0" parTransId="{435AB574-580B-45A9-81E9-0FEC2A1F507A}" sibTransId="{2F53648D-252E-4542-AAE1-656E55C6FB78}"/>
    <dgm:cxn modelId="{E4457F10-D6E8-4B6E-831E-77DF9F6EA608}" srcId="{6809C886-9245-447D-B836-F5B2610E891D}" destId="{EC95F4E1-8374-4F6C-9B7D-EA47A9712FB7}" srcOrd="1" destOrd="0" parTransId="{AAEC656F-27EA-4644-BC43-6AA919F587FE}" sibTransId="{12B582C2-8F2B-4111-A251-37EC8589F6E8}"/>
    <dgm:cxn modelId="{987F1E5D-402F-453F-A58F-178DB5D0D7D9}" type="presParOf" srcId="{0EFAE820-9EE3-4BAE-ACBC-4CA44E6E1441}" destId="{845BFA5D-E354-48BE-91E5-82F6B5B5E134}" srcOrd="0" destOrd="0" presId="urn:microsoft.com/office/officeart/2005/8/layout/equation1"/>
    <dgm:cxn modelId="{6A1B3740-2152-404F-B9F0-7BAD0B9CF041}" type="presParOf" srcId="{0EFAE820-9EE3-4BAE-ACBC-4CA44E6E1441}" destId="{6CDE9BEE-7B30-4AAA-994F-B3F699ACF559}" srcOrd="1" destOrd="0" presId="urn:microsoft.com/office/officeart/2005/8/layout/equation1"/>
    <dgm:cxn modelId="{88DE2840-E8E9-4DC9-94ED-70A0D500AF80}" type="presParOf" srcId="{0EFAE820-9EE3-4BAE-ACBC-4CA44E6E1441}" destId="{0F455F50-0B21-458A-A0B6-3BD760DDB10B}" srcOrd="2" destOrd="0" presId="urn:microsoft.com/office/officeart/2005/8/layout/equation1"/>
    <dgm:cxn modelId="{E65D4221-0122-4DC4-8329-04297894D12A}" type="presParOf" srcId="{0EFAE820-9EE3-4BAE-ACBC-4CA44E6E1441}" destId="{1CFE58B2-0881-4A6D-9CF4-54988AAF6520}" srcOrd="3" destOrd="0" presId="urn:microsoft.com/office/officeart/2005/8/layout/equation1"/>
    <dgm:cxn modelId="{156311E7-6A59-48BB-8354-2F1C8E200E43}" type="presParOf" srcId="{0EFAE820-9EE3-4BAE-ACBC-4CA44E6E1441}" destId="{E5E89C43-3B65-44A3-B9F2-B6B5E09B34AE}" srcOrd="4" destOrd="0" presId="urn:microsoft.com/office/officeart/2005/8/layout/equation1"/>
    <dgm:cxn modelId="{1B7728D6-27E2-45C8-826C-414ADC3F6D8C}" type="presParOf" srcId="{0EFAE820-9EE3-4BAE-ACBC-4CA44E6E1441}" destId="{B98C7381-A7E1-4810-8763-5C03171AA49C}" srcOrd="5" destOrd="0" presId="urn:microsoft.com/office/officeart/2005/8/layout/equation1"/>
    <dgm:cxn modelId="{0F0C2414-ED46-438A-B0FE-00AB5E0A9F3B}" type="presParOf" srcId="{0EFAE820-9EE3-4BAE-ACBC-4CA44E6E1441}" destId="{438C2D06-E72F-4C26-B183-85471F1B2F98}" srcOrd="6" destOrd="0" presId="urn:microsoft.com/office/officeart/2005/8/layout/equation1"/>
    <dgm:cxn modelId="{3740BBD3-FE03-414C-9E60-5FC5A2C47D51}" type="presParOf" srcId="{0EFAE820-9EE3-4BAE-ACBC-4CA44E6E1441}" destId="{EEE55CBB-2F17-4455-BF02-25450E1C81D9}" srcOrd="7" destOrd="0" presId="urn:microsoft.com/office/officeart/2005/8/layout/equation1"/>
    <dgm:cxn modelId="{65A1FCB1-9E36-4811-AA99-8D2BCEA270DE}" type="presParOf" srcId="{0EFAE820-9EE3-4BAE-ACBC-4CA44E6E1441}" destId="{E5B86CFF-F924-42CE-9024-198E44627606}" srcOrd="8" destOrd="0" presId="urn:microsoft.com/office/officeart/2005/8/layout/equati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1BBBD1C-8786-4BC3-93BA-FFFDECF43620}" type="doc">
      <dgm:prSet loTypeId="urn:microsoft.com/office/officeart/2008/layout/VerticalCurvedList" loCatId="list" qsTypeId="urn:microsoft.com/office/officeart/2005/8/quickstyle/simple1#13" qsCatId="simple" csTypeId="urn:microsoft.com/office/officeart/2005/8/colors/accent1_2#14" csCatId="accent1" phldr="1"/>
      <dgm:spPr/>
      <dgm:t>
        <a:bodyPr/>
        <a:lstStyle/>
        <a:p>
          <a:endParaRPr lang="zh-CN" altLang="en-US"/>
        </a:p>
      </dgm:t>
    </dgm:pt>
    <dgm:pt modelId="{F60FB4A2-C8BD-46A7-A55A-858B52D846C0}">
      <dgm:prSet phldrT="[文本]" custT="1"/>
      <dgm:spPr>
        <a:solidFill>
          <a:schemeClr val="bg1">
            <a:lumMod val="20000"/>
            <a:lumOff val="80000"/>
          </a:schemeClr>
        </a:solidFill>
        <a:ln>
          <a:noFill/>
        </a:ln>
      </dgm:spPr>
      <dgm:t>
        <a:bodyPr/>
        <a:lstStyle/>
        <a:p>
          <a:r>
            <a:rPr lang="zh-CN" altLang="en-US" sz="2800" b="1" dirty="0">
              <a:solidFill>
                <a:srgbClr val="2B2B31"/>
              </a:solidFill>
              <a:latin typeface="宋体" panose="02010600030101010101" pitchFamily="2" charset="-122"/>
              <a:ea typeface="宋体" panose="02010600030101010101" pitchFamily="2" charset="-122"/>
            </a:rPr>
            <a:t>关键技术指标优于现行国家、行业标准</a:t>
          </a:r>
        </a:p>
      </dgm:t>
    </dgm:pt>
    <dgm:pt modelId="{8AC741B4-A64F-4123-A630-A36202CA3CE2}" type="parTrans" cxnId="{17160DD4-C4DA-40D5-9CA3-CA4B0559868E}">
      <dgm:prSet/>
      <dgm:spPr/>
      <dgm:t>
        <a:bodyPr/>
        <a:lstStyle/>
        <a:p>
          <a:endParaRPr lang="zh-CN" altLang="en-US"/>
        </a:p>
      </dgm:t>
    </dgm:pt>
    <dgm:pt modelId="{0DE0E4C3-876B-443C-B041-7AD25012CEED}" type="sibTrans" cxnId="{17160DD4-C4DA-40D5-9CA3-CA4B0559868E}">
      <dgm:prSet/>
      <dgm:spPr/>
      <dgm:t>
        <a:bodyPr/>
        <a:lstStyle/>
        <a:p>
          <a:endParaRPr lang="zh-CN" altLang="en-US"/>
        </a:p>
      </dgm:t>
    </dgm:pt>
    <dgm:pt modelId="{699177F8-28F5-4B8A-853F-4FDCB4C0A8BC}">
      <dgm:prSet phldrT="[文本]" custT="1"/>
      <dgm:spPr>
        <a:solidFill>
          <a:schemeClr val="bg1">
            <a:lumMod val="20000"/>
            <a:lumOff val="80000"/>
          </a:schemeClr>
        </a:solidFill>
        <a:ln>
          <a:noFill/>
        </a:ln>
      </dgm:spPr>
      <dgm:t>
        <a:bodyPr/>
        <a:lstStyle/>
        <a:p>
          <a:r>
            <a:rPr lang="zh-CN" altLang="en-US" sz="2800" b="1" dirty="0">
              <a:solidFill>
                <a:srgbClr val="2B2B31"/>
              </a:solidFill>
              <a:latin typeface="宋体" panose="02010600030101010101" pitchFamily="2" charset="-122"/>
              <a:ea typeface="宋体" panose="02010600030101010101" pitchFamily="2" charset="-122"/>
            </a:rPr>
            <a:t>与国际先进标准接轨</a:t>
          </a:r>
        </a:p>
      </dgm:t>
    </dgm:pt>
    <dgm:pt modelId="{7AA9B4F2-C10B-46AF-AC70-025B9EECEF65}" type="parTrans" cxnId="{61F8AFDB-639A-496B-9B8C-AA28ED9A961E}">
      <dgm:prSet/>
      <dgm:spPr/>
      <dgm:t>
        <a:bodyPr/>
        <a:lstStyle/>
        <a:p>
          <a:endParaRPr lang="zh-CN" altLang="en-US"/>
        </a:p>
      </dgm:t>
    </dgm:pt>
    <dgm:pt modelId="{23AFB93A-A56A-485D-AC0C-1303F7F018DE}" type="sibTrans" cxnId="{61F8AFDB-639A-496B-9B8C-AA28ED9A961E}">
      <dgm:prSet/>
      <dgm:spPr/>
      <dgm:t>
        <a:bodyPr/>
        <a:lstStyle/>
        <a:p>
          <a:endParaRPr lang="zh-CN" altLang="en-US"/>
        </a:p>
      </dgm:t>
    </dgm:pt>
    <dgm:pt modelId="{14C6F469-51F0-4171-8E67-A4E86EDF03C5}">
      <dgm:prSet phldrT="[文本]" custT="1"/>
      <dgm:spPr>
        <a:solidFill>
          <a:schemeClr val="bg1">
            <a:lumMod val="20000"/>
            <a:lumOff val="80000"/>
          </a:schemeClr>
        </a:solidFill>
        <a:ln>
          <a:noFill/>
        </a:ln>
      </dgm:spPr>
      <dgm:t>
        <a:bodyPr/>
        <a:lstStyle/>
        <a:p>
          <a:r>
            <a:rPr lang="zh-CN" altLang="en-US" sz="2800" b="1" dirty="0">
              <a:solidFill>
                <a:srgbClr val="2B2B31"/>
              </a:solidFill>
              <a:latin typeface="宋体" panose="02010600030101010101" pitchFamily="2" charset="-122"/>
              <a:ea typeface="宋体" panose="02010600030101010101" pitchFamily="2" charset="-122"/>
            </a:rPr>
            <a:t>全面体现国内一流企业批量稳定生产的一流产品的水平</a:t>
          </a:r>
        </a:p>
      </dgm:t>
    </dgm:pt>
    <dgm:pt modelId="{4F9A6991-C602-4CC3-9C3C-909BE15471C8}" type="parTrans" cxnId="{F4FBAEB7-02DF-4455-AD09-B48B1192BC24}">
      <dgm:prSet/>
      <dgm:spPr/>
      <dgm:t>
        <a:bodyPr/>
        <a:lstStyle/>
        <a:p>
          <a:endParaRPr lang="zh-CN" altLang="en-US"/>
        </a:p>
      </dgm:t>
    </dgm:pt>
    <dgm:pt modelId="{A79097F1-3FEB-4D4D-82B6-C5D76A1D809D}" type="sibTrans" cxnId="{F4FBAEB7-02DF-4455-AD09-B48B1192BC24}">
      <dgm:prSet/>
      <dgm:spPr/>
      <dgm:t>
        <a:bodyPr/>
        <a:lstStyle/>
        <a:p>
          <a:endParaRPr lang="zh-CN" altLang="en-US"/>
        </a:p>
      </dgm:t>
    </dgm:pt>
    <dgm:pt modelId="{867D967B-DF51-440F-A6FC-B2204184D8D2}" type="pres">
      <dgm:prSet presAssocID="{91BBBD1C-8786-4BC3-93BA-FFFDECF43620}" presName="Name0" presStyleCnt="0">
        <dgm:presLayoutVars>
          <dgm:chMax val="7"/>
          <dgm:chPref val="7"/>
          <dgm:dir/>
        </dgm:presLayoutVars>
      </dgm:prSet>
      <dgm:spPr/>
      <dgm:t>
        <a:bodyPr/>
        <a:lstStyle/>
        <a:p>
          <a:endParaRPr lang="zh-CN" altLang="en-US"/>
        </a:p>
      </dgm:t>
    </dgm:pt>
    <dgm:pt modelId="{615EE3BF-F2C9-4957-86C4-8437118DCB4B}" type="pres">
      <dgm:prSet presAssocID="{91BBBD1C-8786-4BC3-93BA-FFFDECF43620}" presName="Name1" presStyleCnt="0"/>
      <dgm:spPr/>
    </dgm:pt>
    <dgm:pt modelId="{611C7A19-A0E3-4DE2-A0CB-FAF84C09F19B}" type="pres">
      <dgm:prSet presAssocID="{91BBBD1C-8786-4BC3-93BA-FFFDECF43620}" presName="cycle" presStyleCnt="0"/>
      <dgm:spPr/>
    </dgm:pt>
    <dgm:pt modelId="{00B8496A-9929-45D6-8FC9-6F6AEAD9FDF4}" type="pres">
      <dgm:prSet presAssocID="{91BBBD1C-8786-4BC3-93BA-FFFDECF43620}" presName="srcNode" presStyleLbl="node1" presStyleIdx="0" presStyleCnt="3"/>
      <dgm:spPr/>
    </dgm:pt>
    <dgm:pt modelId="{7DE50B27-F19B-4B2C-B0DD-E6C23AA4DE02}" type="pres">
      <dgm:prSet presAssocID="{91BBBD1C-8786-4BC3-93BA-FFFDECF43620}" presName="conn" presStyleLbl="parChTrans1D2" presStyleIdx="0" presStyleCnt="1"/>
      <dgm:spPr/>
      <dgm:t>
        <a:bodyPr/>
        <a:lstStyle/>
        <a:p>
          <a:endParaRPr lang="zh-CN" altLang="en-US"/>
        </a:p>
      </dgm:t>
    </dgm:pt>
    <dgm:pt modelId="{341B3729-8111-4E90-AF29-E8C90190BE45}" type="pres">
      <dgm:prSet presAssocID="{91BBBD1C-8786-4BC3-93BA-FFFDECF43620}" presName="extraNode" presStyleLbl="node1" presStyleIdx="0" presStyleCnt="3"/>
      <dgm:spPr/>
    </dgm:pt>
    <dgm:pt modelId="{665DD024-AF36-4E51-A10F-A4635AF80397}" type="pres">
      <dgm:prSet presAssocID="{91BBBD1C-8786-4BC3-93BA-FFFDECF43620}" presName="dstNode" presStyleLbl="node1" presStyleIdx="0" presStyleCnt="3"/>
      <dgm:spPr/>
    </dgm:pt>
    <dgm:pt modelId="{EA728522-C2C8-4191-A8E6-57A661CE69C3}" type="pres">
      <dgm:prSet presAssocID="{F60FB4A2-C8BD-46A7-A55A-858B52D846C0}" presName="text_1" presStyleLbl="node1" presStyleIdx="0" presStyleCnt="3">
        <dgm:presLayoutVars>
          <dgm:bulletEnabled val="1"/>
        </dgm:presLayoutVars>
      </dgm:prSet>
      <dgm:spPr/>
      <dgm:t>
        <a:bodyPr/>
        <a:lstStyle/>
        <a:p>
          <a:endParaRPr lang="zh-CN" altLang="en-US"/>
        </a:p>
      </dgm:t>
    </dgm:pt>
    <dgm:pt modelId="{83B199EB-3A91-4E33-817A-162B7297C38E}" type="pres">
      <dgm:prSet presAssocID="{F60FB4A2-C8BD-46A7-A55A-858B52D846C0}" presName="accent_1" presStyleCnt="0"/>
      <dgm:spPr/>
    </dgm:pt>
    <dgm:pt modelId="{08121519-8D6D-4825-8BAD-524E1A1123D4}" type="pres">
      <dgm:prSet presAssocID="{F60FB4A2-C8BD-46A7-A55A-858B52D846C0}" presName="accentRepeatNode" presStyleLbl="solidFgAcc1" presStyleIdx="0" presStyleCnt="3"/>
      <dgm:spPr>
        <a:solidFill>
          <a:schemeClr val="bg1">
            <a:lumMod val="40000"/>
            <a:lumOff val="60000"/>
          </a:schemeClr>
        </a:solidFill>
        <a:ln>
          <a:noFill/>
        </a:ln>
      </dgm:spPr>
    </dgm:pt>
    <dgm:pt modelId="{727998F5-34DF-4194-AE03-6AD1DD0A2C5D}" type="pres">
      <dgm:prSet presAssocID="{699177F8-28F5-4B8A-853F-4FDCB4C0A8BC}" presName="text_2" presStyleLbl="node1" presStyleIdx="1" presStyleCnt="3">
        <dgm:presLayoutVars>
          <dgm:bulletEnabled val="1"/>
        </dgm:presLayoutVars>
      </dgm:prSet>
      <dgm:spPr/>
      <dgm:t>
        <a:bodyPr/>
        <a:lstStyle/>
        <a:p>
          <a:endParaRPr lang="zh-CN" altLang="en-US"/>
        </a:p>
      </dgm:t>
    </dgm:pt>
    <dgm:pt modelId="{B2D9E646-7646-4D67-A73F-173D2E1FE2C6}" type="pres">
      <dgm:prSet presAssocID="{699177F8-28F5-4B8A-853F-4FDCB4C0A8BC}" presName="accent_2" presStyleCnt="0"/>
      <dgm:spPr/>
    </dgm:pt>
    <dgm:pt modelId="{7EA1E27D-ABBD-4C11-81D8-AE36F9B6EBE6}" type="pres">
      <dgm:prSet presAssocID="{699177F8-28F5-4B8A-853F-4FDCB4C0A8BC}" presName="accentRepeatNode" presStyleLbl="solidFgAcc1" presStyleIdx="1" presStyleCnt="3"/>
      <dgm:spPr>
        <a:solidFill>
          <a:schemeClr val="bg1">
            <a:lumMod val="40000"/>
            <a:lumOff val="60000"/>
          </a:schemeClr>
        </a:solidFill>
        <a:ln>
          <a:noFill/>
        </a:ln>
      </dgm:spPr>
    </dgm:pt>
    <dgm:pt modelId="{903084FD-351F-4252-A9CE-11C543A2F151}" type="pres">
      <dgm:prSet presAssocID="{14C6F469-51F0-4171-8E67-A4E86EDF03C5}" presName="text_3" presStyleLbl="node1" presStyleIdx="2" presStyleCnt="3">
        <dgm:presLayoutVars>
          <dgm:bulletEnabled val="1"/>
        </dgm:presLayoutVars>
      </dgm:prSet>
      <dgm:spPr/>
      <dgm:t>
        <a:bodyPr/>
        <a:lstStyle/>
        <a:p>
          <a:endParaRPr lang="zh-CN" altLang="en-US"/>
        </a:p>
      </dgm:t>
    </dgm:pt>
    <dgm:pt modelId="{8FB87241-D665-465C-AE8C-9027F34C4583}" type="pres">
      <dgm:prSet presAssocID="{14C6F469-51F0-4171-8E67-A4E86EDF03C5}" presName="accent_3" presStyleCnt="0"/>
      <dgm:spPr/>
    </dgm:pt>
    <dgm:pt modelId="{0EC9F2EC-A374-4674-8A1F-908C95C239D1}" type="pres">
      <dgm:prSet presAssocID="{14C6F469-51F0-4171-8E67-A4E86EDF03C5}" presName="accentRepeatNode" presStyleLbl="solidFgAcc1" presStyleIdx="2" presStyleCnt="3"/>
      <dgm:spPr>
        <a:solidFill>
          <a:schemeClr val="bg1">
            <a:lumMod val="40000"/>
            <a:lumOff val="60000"/>
          </a:schemeClr>
        </a:solidFill>
        <a:ln>
          <a:noFill/>
        </a:ln>
      </dgm:spPr>
    </dgm:pt>
  </dgm:ptLst>
  <dgm:cxnLst>
    <dgm:cxn modelId="{28E7A254-63FE-40DF-A32C-8D4AF8046555}" type="presOf" srcId="{F60FB4A2-C8BD-46A7-A55A-858B52D846C0}" destId="{EA728522-C2C8-4191-A8E6-57A661CE69C3}" srcOrd="0" destOrd="0" presId="urn:microsoft.com/office/officeart/2008/layout/VerticalCurvedList"/>
    <dgm:cxn modelId="{42943799-E095-41D6-87AB-0ADADF79A696}" type="presOf" srcId="{91BBBD1C-8786-4BC3-93BA-FFFDECF43620}" destId="{867D967B-DF51-440F-A6FC-B2204184D8D2}" srcOrd="0" destOrd="0" presId="urn:microsoft.com/office/officeart/2008/layout/VerticalCurvedList"/>
    <dgm:cxn modelId="{301F380A-BC30-498D-B450-45D5F695AB80}" type="presOf" srcId="{0DE0E4C3-876B-443C-B041-7AD25012CEED}" destId="{7DE50B27-F19B-4B2C-B0DD-E6C23AA4DE02}" srcOrd="0" destOrd="0" presId="urn:microsoft.com/office/officeart/2008/layout/VerticalCurvedList"/>
    <dgm:cxn modelId="{61F8AFDB-639A-496B-9B8C-AA28ED9A961E}" srcId="{91BBBD1C-8786-4BC3-93BA-FFFDECF43620}" destId="{699177F8-28F5-4B8A-853F-4FDCB4C0A8BC}" srcOrd="1" destOrd="0" parTransId="{7AA9B4F2-C10B-46AF-AC70-025B9EECEF65}" sibTransId="{23AFB93A-A56A-485D-AC0C-1303F7F018DE}"/>
    <dgm:cxn modelId="{A9F2520B-9D3F-49BB-8565-6DEBD109BC5A}" type="presOf" srcId="{699177F8-28F5-4B8A-853F-4FDCB4C0A8BC}" destId="{727998F5-34DF-4194-AE03-6AD1DD0A2C5D}" srcOrd="0" destOrd="0" presId="urn:microsoft.com/office/officeart/2008/layout/VerticalCurvedList"/>
    <dgm:cxn modelId="{D7F277B0-20C8-4827-817C-5C56B13667C2}" type="presOf" srcId="{14C6F469-51F0-4171-8E67-A4E86EDF03C5}" destId="{903084FD-351F-4252-A9CE-11C543A2F151}" srcOrd="0" destOrd="0" presId="urn:microsoft.com/office/officeart/2008/layout/VerticalCurvedList"/>
    <dgm:cxn modelId="{F4FBAEB7-02DF-4455-AD09-B48B1192BC24}" srcId="{91BBBD1C-8786-4BC3-93BA-FFFDECF43620}" destId="{14C6F469-51F0-4171-8E67-A4E86EDF03C5}" srcOrd="2" destOrd="0" parTransId="{4F9A6991-C602-4CC3-9C3C-909BE15471C8}" sibTransId="{A79097F1-3FEB-4D4D-82B6-C5D76A1D809D}"/>
    <dgm:cxn modelId="{17160DD4-C4DA-40D5-9CA3-CA4B0559868E}" srcId="{91BBBD1C-8786-4BC3-93BA-FFFDECF43620}" destId="{F60FB4A2-C8BD-46A7-A55A-858B52D846C0}" srcOrd="0" destOrd="0" parTransId="{8AC741B4-A64F-4123-A630-A36202CA3CE2}" sibTransId="{0DE0E4C3-876B-443C-B041-7AD25012CEED}"/>
    <dgm:cxn modelId="{B2DBE4AC-235D-4651-8D37-56DA9A6ADD76}" type="presParOf" srcId="{867D967B-DF51-440F-A6FC-B2204184D8D2}" destId="{615EE3BF-F2C9-4957-86C4-8437118DCB4B}" srcOrd="0" destOrd="0" presId="urn:microsoft.com/office/officeart/2008/layout/VerticalCurvedList"/>
    <dgm:cxn modelId="{746A5119-1FC4-443F-9C0B-8D30BE421760}" type="presParOf" srcId="{615EE3BF-F2C9-4957-86C4-8437118DCB4B}" destId="{611C7A19-A0E3-4DE2-A0CB-FAF84C09F19B}" srcOrd="0" destOrd="0" presId="urn:microsoft.com/office/officeart/2008/layout/VerticalCurvedList"/>
    <dgm:cxn modelId="{F2A93B77-ABCB-4B94-BD4F-192FF9C09684}" type="presParOf" srcId="{611C7A19-A0E3-4DE2-A0CB-FAF84C09F19B}" destId="{00B8496A-9929-45D6-8FC9-6F6AEAD9FDF4}" srcOrd="0" destOrd="0" presId="urn:microsoft.com/office/officeart/2008/layout/VerticalCurvedList"/>
    <dgm:cxn modelId="{1375D9D8-8460-4D47-9BCD-1615495A426E}" type="presParOf" srcId="{611C7A19-A0E3-4DE2-A0CB-FAF84C09F19B}" destId="{7DE50B27-F19B-4B2C-B0DD-E6C23AA4DE02}" srcOrd="1" destOrd="0" presId="urn:microsoft.com/office/officeart/2008/layout/VerticalCurvedList"/>
    <dgm:cxn modelId="{9D43C129-D53C-4C4E-AB40-6D52A3FD4B5F}" type="presParOf" srcId="{611C7A19-A0E3-4DE2-A0CB-FAF84C09F19B}" destId="{341B3729-8111-4E90-AF29-E8C90190BE45}" srcOrd="2" destOrd="0" presId="urn:microsoft.com/office/officeart/2008/layout/VerticalCurvedList"/>
    <dgm:cxn modelId="{45A52089-0DB5-4E5B-9F1E-B723D9EB31BF}" type="presParOf" srcId="{611C7A19-A0E3-4DE2-A0CB-FAF84C09F19B}" destId="{665DD024-AF36-4E51-A10F-A4635AF80397}" srcOrd="3" destOrd="0" presId="urn:microsoft.com/office/officeart/2008/layout/VerticalCurvedList"/>
    <dgm:cxn modelId="{261A56EF-C3FA-43AD-B2FB-77826F47FC6D}" type="presParOf" srcId="{615EE3BF-F2C9-4957-86C4-8437118DCB4B}" destId="{EA728522-C2C8-4191-A8E6-57A661CE69C3}" srcOrd="1" destOrd="0" presId="urn:microsoft.com/office/officeart/2008/layout/VerticalCurvedList"/>
    <dgm:cxn modelId="{3598CD43-845B-4E8F-94AC-CDA0672DCEDF}" type="presParOf" srcId="{615EE3BF-F2C9-4957-86C4-8437118DCB4B}" destId="{83B199EB-3A91-4E33-817A-162B7297C38E}" srcOrd="2" destOrd="0" presId="urn:microsoft.com/office/officeart/2008/layout/VerticalCurvedList"/>
    <dgm:cxn modelId="{461DFCD4-7212-4431-BAB8-07E5E7F6A2A2}" type="presParOf" srcId="{83B199EB-3A91-4E33-817A-162B7297C38E}" destId="{08121519-8D6D-4825-8BAD-524E1A1123D4}" srcOrd="0" destOrd="0" presId="urn:microsoft.com/office/officeart/2008/layout/VerticalCurvedList"/>
    <dgm:cxn modelId="{4CA8CD82-ADB3-4417-8C47-D24BDA306BD5}" type="presParOf" srcId="{615EE3BF-F2C9-4957-86C4-8437118DCB4B}" destId="{727998F5-34DF-4194-AE03-6AD1DD0A2C5D}" srcOrd="3" destOrd="0" presId="urn:microsoft.com/office/officeart/2008/layout/VerticalCurvedList"/>
    <dgm:cxn modelId="{D9352DBB-688D-4C83-A3AB-64F2AEA38E18}" type="presParOf" srcId="{615EE3BF-F2C9-4957-86C4-8437118DCB4B}" destId="{B2D9E646-7646-4D67-A73F-173D2E1FE2C6}" srcOrd="4" destOrd="0" presId="urn:microsoft.com/office/officeart/2008/layout/VerticalCurvedList"/>
    <dgm:cxn modelId="{7B32E273-211C-4033-B1CF-224BD950DF0E}" type="presParOf" srcId="{B2D9E646-7646-4D67-A73F-173D2E1FE2C6}" destId="{7EA1E27D-ABBD-4C11-81D8-AE36F9B6EBE6}" srcOrd="0" destOrd="0" presId="urn:microsoft.com/office/officeart/2008/layout/VerticalCurvedList"/>
    <dgm:cxn modelId="{FA211AA1-778E-4482-8EE5-D648CEAE2BF6}" type="presParOf" srcId="{615EE3BF-F2C9-4957-86C4-8437118DCB4B}" destId="{903084FD-351F-4252-A9CE-11C543A2F151}" srcOrd="5" destOrd="0" presId="urn:microsoft.com/office/officeart/2008/layout/VerticalCurvedList"/>
    <dgm:cxn modelId="{FBE7050F-6218-4A7B-B444-5A2EE5169AC9}" type="presParOf" srcId="{615EE3BF-F2C9-4957-86C4-8437118DCB4B}" destId="{8FB87241-D665-465C-AE8C-9027F34C4583}" srcOrd="6" destOrd="0" presId="urn:microsoft.com/office/officeart/2008/layout/VerticalCurvedList"/>
    <dgm:cxn modelId="{A4A38F5C-8477-4E79-8165-6A603B4956E5}" type="presParOf" srcId="{8FB87241-D665-465C-AE8C-9027F34C4583}" destId="{0EC9F2EC-A374-4674-8A1F-908C95C239D1}"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10">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eaLnBrk="0" hangingPunct="0">
              <a:defRPr sz="1200">
                <a:latin typeface="等线" panose="02010600030101010101" pitchFamily="2" charset="-122"/>
                <a:ea typeface="等线" panose="02010600030101010101" pitchFamily="2" charset="-122"/>
                <a:cs typeface="+mn-cs"/>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eaLnBrk="0" hangingPunct="0">
              <a:defRPr sz="1200">
                <a:latin typeface="等线" panose="02010600030101010101" pitchFamily="2" charset="-122"/>
                <a:ea typeface="等线" panose="02010600030101010101" pitchFamily="2" charset="-122"/>
                <a:cs typeface="+mn-cs"/>
              </a:defRPr>
            </a:lvl1pPr>
          </a:lstStyle>
          <a:p>
            <a:pPr>
              <a:defRPr/>
            </a:pPr>
            <a:fld id="{85D876E4-61A2-41DC-9233-88B4E0A87D8D}" type="datetimeFigureOut">
              <a:rPr lang="zh-CN" altLang="en-US"/>
              <a:pPr>
                <a:defRPr/>
              </a:pPr>
              <a:t>2018-08-14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a:t>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0" hangingPunct="0">
              <a:defRPr sz="1200">
                <a:latin typeface="等线" panose="02010600030101010101" pitchFamily="2" charset="-122"/>
                <a:ea typeface="等线" panose="02010600030101010101" pitchFamily="2" charset="-122"/>
                <a:cs typeface="+mn-cs"/>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0" hangingPunct="0">
              <a:defRPr sz="1200">
                <a:latin typeface="等线" panose="02010600030101010101" pitchFamily="2" charset="-122"/>
                <a:ea typeface="等线" panose="02010600030101010101" pitchFamily="2" charset="-122"/>
                <a:cs typeface="+mn-cs"/>
              </a:defRPr>
            </a:lvl1pPr>
          </a:lstStyle>
          <a:p>
            <a:pPr>
              <a:defRPr/>
            </a:pPr>
            <a:fld id="{915CBBB3-F7E2-4015-BD30-90CDC89FDC98}"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等线"/>
      </a:defRPr>
    </a:lvl1pPr>
    <a:lvl2pPr marL="457200" algn="l" rtl="0" eaLnBrk="0" fontAlgn="base" hangingPunct="0">
      <a:spcBef>
        <a:spcPct val="30000"/>
      </a:spcBef>
      <a:spcAft>
        <a:spcPct val="0"/>
      </a:spcAft>
      <a:defRPr sz="1200" kern="1200">
        <a:solidFill>
          <a:schemeClr val="tx1"/>
        </a:solidFill>
        <a:latin typeface="+mn-lt"/>
        <a:ea typeface="+mn-ea"/>
        <a:cs typeface="等线"/>
      </a:defRPr>
    </a:lvl2pPr>
    <a:lvl3pPr marL="914400" algn="l" rtl="0" eaLnBrk="0" fontAlgn="base" hangingPunct="0">
      <a:spcBef>
        <a:spcPct val="30000"/>
      </a:spcBef>
      <a:spcAft>
        <a:spcPct val="0"/>
      </a:spcAft>
      <a:defRPr sz="1200" kern="1200">
        <a:solidFill>
          <a:schemeClr val="tx1"/>
        </a:solidFill>
        <a:latin typeface="+mn-lt"/>
        <a:ea typeface="+mn-ea"/>
        <a:cs typeface="等线"/>
      </a:defRPr>
    </a:lvl3pPr>
    <a:lvl4pPr marL="1371600" algn="l" rtl="0" eaLnBrk="0" fontAlgn="base" hangingPunct="0">
      <a:spcBef>
        <a:spcPct val="30000"/>
      </a:spcBef>
      <a:spcAft>
        <a:spcPct val="0"/>
      </a:spcAft>
      <a:defRPr sz="1200" kern="1200">
        <a:solidFill>
          <a:schemeClr val="tx1"/>
        </a:solidFill>
        <a:latin typeface="+mn-lt"/>
        <a:ea typeface="+mn-ea"/>
        <a:cs typeface="等线"/>
      </a:defRPr>
    </a:lvl4pPr>
    <a:lvl5pPr marL="1828800" algn="l" rtl="0" eaLnBrk="0" fontAlgn="base" hangingPunct="0">
      <a:spcBef>
        <a:spcPct val="30000"/>
      </a:spcBef>
      <a:spcAft>
        <a:spcPct val="0"/>
      </a:spcAft>
      <a:defRPr sz="1200" kern="1200">
        <a:solidFill>
          <a:schemeClr val="tx1"/>
        </a:solidFill>
        <a:latin typeface="+mn-lt"/>
        <a:ea typeface="+mn-ea"/>
        <a:cs typeface="等线"/>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幻灯片图像占位符 1"/>
          <p:cNvSpPr>
            <a:spLocks noGrp="1" noRot="1" noChangeAspect="1"/>
          </p:cNvSpPr>
          <p:nvPr>
            <p:ph type="sldImg"/>
          </p:nvPr>
        </p:nvSpPr>
        <p:spPr bwMode="auto">
          <a:noFill/>
          <a:ln>
            <a:solidFill>
              <a:srgbClr val="000000"/>
            </a:solidFill>
            <a:miter lim="800000"/>
            <a:headEnd/>
            <a:tailEnd/>
          </a:ln>
        </p:spPr>
      </p:sp>
      <p:sp>
        <p:nvSpPr>
          <p:cNvPr id="10242"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CN" altLang="en-US" smtClean="0"/>
          </a:p>
        </p:txBody>
      </p:sp>
      <p:sp>
        <p:nvSpPr>
          <p:cNvPr id="1024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16FD3C4-803C-49D2-A8D1-21ABF1AF79C0}" type="slidenum">
              <a:rPr lang="zh-CN" altLang="en-US" smtClean="0">
                <a:latin typeface="等线"/>
                <a:ea typeface="等线"/>
                <a:cs typeface="等线"/>
              </a:rPr>
              <a:pPr/>
              <a:t>2</a:t>
            </a:fld>
            <a:endParaRPr lang="en-US" altLang="zh-CN" smtClean="0">
              <a:latin typeface="等线"/>
              <a:ea typeface="等线"/>
              <a:cs typeface="等线"/>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494F7C77-DC75-4507-A781-21EF37B3F969}" type="datetimeFigureOut">
              <a:rPr lang="zh-CN" altLang="en-US"/>
              <a:pPr>
                <a:defRPr/>
              </a:pPr>
              <a:t>2018-08-14</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670DE3D5-416B-434F-88C0-FB79FF4FAB17}"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空白">
    <p:spTree>
      <p:nvGrpSpPr>
        <p:cNvPr id="1" name=""/>
        <p:cNvGrpSpPr/>
        <p:nvPr/>
      </p:nvGrpSpPr>
      <p:grpSpPr>
        <a:xfrm>
          <a:off x="0" y="0"/>
          <a:ext cx="0" cy="0"/>
          <a:chOff x="0" y="0"/>
          <a:chExt cx="0" cy="0"/>
        </a:xfrm>
      </p:grpSpPr>
      <p:sp>
        <p:nvSpPr>
          <p:cNvPr id="3" name="矩形 5"/>
          <p:cNvSpPr/>
          <p:nvPr userDrawn="1"/>
        </p:nvSpPr>
        <p:spPr>
          <a:xfrm>
            <a:off x="0" y="276225"/>
            <a:ext cx="685800" cy="5857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zh-CN" altLang="en-US"/>
          </a:p>
        </p:txBody>
      </p:sp>
      <p:sp>
        <p:nvSpPr>
          <p:cNvPr id="4" name="矩形 6"/>
          <p:cNvSpPr/>
          <p:nvPr userDrawn="1"/>
        </p:nvSpPr>
        <p:spPr>
          <a:xfrm>
            <a:off x="800100" y="276225"/>
            <a:ext cx="207963" cy="5857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zh-CN" altLang="en-US"/>
          </a:p>
        </p:txBody>
      </p:sp>
      <p:sp>
        <p:nvSpPr>
          <p:cNvPr id="10" name="标题 9"/>
          <p:cNvSpPr>
            <a:spLocks noGrp="1"/>
          </p:cNvSpPr>
          <p:nvPr>
            <p:ph type="title"/>
          </p:nvPr>
        </p:nvSpPr>
        <p:spPr>
          <a:xfrm>
            <a:off x="1122220" y="327542"/>
            <a:ext cx="6114241" cy="535531"/>
          </a:xfrm>
          <a:prstGeom prst="rect">
            <a:avLst/>
          </a:prstGeom>
          <a:noFill/>
          <a:ln>
            <a:noFill/>
          </a:ln>
          <a:extLst>
            <a:ext uri="{909E8E84-426E-40DD-AFC4-6F175D3DCCD1}"/>
            <a:ext uri="{91240B29-F687-4F45-9708-019B960494DF}"/>
          </a:extLst>
        </p:spPr>
        <p:txBody>
          <a:bodyPr wrap="square">
            <a:spAutoFit/>
          </a:bodyPr>
          <a:lstStyle>
            <a:lvl1pPr algn="l">
              <a:defRPr lang="zh-CN" altLang="en-US" sz="3200" dirty="0">
                <a:solidFill>
                  <a:srgbClr val="1570C1"/>
                </a:solidFill>
                <a:latin typeface="DIN" pitchFamily="50" charset="0"/>
                <a:ea typeface="微软雅黑" panose="020B0503020204020204" pitchFamily="34" charset="-122"/>
                <a:cs typeface="+mn-cs"/>
              </a:defRPr>
            </a:lvl1pPr>
          </a:lstStyle>
          <a:p>
            <a:pPr lvl="0"/>
            <a:r>
              <a:rPr lang="zh-CN" altLang="en-US" dirty="0"/>
              <a:t>单击此处编辑母版标题样式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0" hangingPunct="0">
              <a:defRPr sz="1200">
                <a:solidFill>
                  <a:schemeClr val="tx1">
                    <a:tint val="75000"/>
                  </a:schemeClr>
                </a:solidFill>
                <a:latin typeface="等线" panose="02010600030101010101" pitchFamily="2" charset="-122"/>
                <a:ea typeface="等线" panose="02010600030101010101" pitchFamily="2" charset="-122"/>
                <a:cs typeface="+mn-cs"/>
              </a:defRPr>
            </a:lvl1pPr>
          </a:lstStyle>
          <a:p>
            <a:pPr>
              <a:defRPr/>
            </a:pPr>
            <a:fld id="{82C6E4CA-0716-4BA2-BFE6-8AC6F9B2EE0D}" type="datetimeFigureOut">
              <a:rPr lang="zh-CN" altLang="en-US"/>
              <a:pPr>
                <a:defRPr/>
              </a:pPr>
              <a:t>2018-08-14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0" hangingPunct="0">
              <a:defRPr sz="1200">
                <a:solidFill>
                  <a:schemeClr val="tx1">
                    <a:tint val="75000"/>
                  </a:schemeClr>
                </a:solidFill>
                <a:latin typeface="等线" panose="02010600030101010101" pitchFamily="2" charset="-122"/>
                <a:ea typeface="等线" panose="02010600030101010101" pitchFamily="2" charset="-122"/>
                <a:cs typeface="+mn-cs"/>
              </a:defRPr>
            </a:lvl1pPr>
          </a:lstStyle>
          <a:p>
            <a:pPr>
              <a:defRPr/>
            </a:pP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0" hangingPunct="0">
              <a:defRPr sz="1200">
                <a:solidFill>
                  <a:schemeClr val="tx1">
                    <a:tint val="75000"/>
                  </a:schemeClr>
                </a:solidFill>
                <a:latin typeface="等线" panose="02010600030101010101" pitchFamily="2" charset="-122"/>
                <a:ea typeface="等线" panose="02010600030101010101" pitchFamily="2" charset="-122"/>
                <a:cs typeface="+mn-cs"/>
              </a:defRPr>
            </a:lvl1pPr>
          </a:lstStyle>
          <a:p>
            <a:pPr>
              <a:defRPr/>
            </a:pPr>
            <a:fld id="{B38C4D90-0A7A-4D07-8B34-8440B6130E81}"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65" r:id="rId1"/>
    <p:sldLayoutId id="2147483667" r:id="rId2"/>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等线 Light"/>
        </a:defRPr>
      </a:lvl1pPr>
      <a:lvl2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2pPr>
      <a:lvl3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3pPr>
      <a:lvl4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4pPr>
      <a:lvl5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5pPr>
      <a:lvl6pPr marL="457200" algn="l" rtl="0" fontAlgn="base">
        <a:lnSpc>
          <a:spcPct val="90000"/>
        </a:lnSpc>
        <a:spcBef>
          <a:spcPct val="0"/>
        </a:spcBef>
        <a:spcAft>
          <a:spcPct val="0"/>
        </a:spcAft>
        <a:defRPr sz="4400">
          <a:solidFill>
            <a:schemeClr val="tx1"/>
          </a:solidFill>
          <a:latin typeface="等线 Light"/>
          <a:ea typeface="等线 Light"/>
          <a:cs typeface="等线 Light"/>
        </a:defRPr>
      </a:lvl6pPr>
      <a:lvl7pPr marL="914400" algn="l" rtl="0" fontAlgn="base">
        <a:lnSpc>
          <a:spcPct val="90000"/>
        </a:lnSpc>
        <a:spcBef>
          <a:spcPct val="0"/>
        </a:spcBef>
        <a:spcAft>
          <a:spcPct val="0"/>
        </a:spcAft>
        <a:defRPr sz="4400">
          <a:solidFill>
            <a:schemeClr val="tx1"/>
          </a:solidFill>
          <a:latin typeface="等线 Light"/>
          <a:ea typeface="等线 Light"/>
          <a:cs typeface="等线 Light"/>
        </a:defRPr>
      </a:lvl7pPr>
      <a:lvl8pPr marL="1371600" algn="l" rtl="0" fontAlgn="base">
        <a:lnSpc>
          <a:spcPct val="90000"/>
        </a:lnSpc>
        <a:spcBef>
          <a:spcPct val="0"/>
        </a:spcBef>
        <a:spcAft>
          <a:spcPct val="0"/>
        </a:spcAft>
        <a:defRPr sz="4400">
          <a:solidFill>
            <a:schemeClr val="tx1"/>
          </a:solidFill>
          <a:latin typeface="等线 Light"/>
          <a:ea typeface="等线 Light"/>
          <a:cs typeface="等线 Light"/>
        </a:defRPr>
      </a:lvl8pPr>
      <a:lvl9pPr marL="1828800" algn="l" rtl="0" fontAlgn="base">
        <a:lnSpc>
          <a:spcPct val="90000"/>
        </a:lnSpc>
        <a:spcBef>
          <a:spcPct val="0"/>
        </a:spcBef>
        <a:spcAft>
          <a:spcPct val="0"/>
        </a:spcAft>
        <a:defRPr sz="4400">
          <a:solidFill>
            <a:schemeClr val="tx1"/>
          </a:solidFill>
          <a:latin typeface="等线 Light"/>
          <a:ea typeface="等线 Light"/>
          <a:cs typeface="等线 Light"/>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等线"/>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等线"/>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等线"/>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等线"/>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等线"/>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098" name="图片 2"/>
          <p:cNvPicPr>
            <a:picLocks noChangeAspect="1"/>
          </p:cNvPicPr>
          <p:nvPr userDrawn="1"/>
        </p:nvPicPr>
        <p:blipFill>
          <a:blip r:embed="rId4"/>
          <a:srcRect/>
          <a:stretch>
            <a:fillRect/>
          </a:stretch>
        </p:blipFill>
        <p:spPr bwMode="auto">
          <a:xfrm>
            <a:off x="3175" y="0"/>
            <a:ext cx="1218565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6" r:id="rId1"/>
    <p:sldLayoutId id="2147483668" r:id="rId2"/>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微软雅黑" pitchFamily="34" charset="-122"/>
          <a:ea typeface="微软雅黑" pitchFamily="34" charset="-122"/>
        </a:defRPr>
      </a:lvl2pPr>
      <a:lvl3pPr algn="l" rtl="0" eaLnBrk="0" fontAlgn="base" hangingPunct="0">
        <a:lnSpc>
          <a:spcPct val="90000"/>
        </a:lnSpc>
        <a:spcBef>
          <a:spcPct val="0"/>
        </a:spcBef>
        <a:spcAft>
          <a:spcPct val="0"/>
        </a:spcAft>
        <a:defRPr sz="4400">
          <a:solidFill>
            <a:schemeClr val="tx1"/>
          </a:solidFill>
          <a:latin typeface="微软雅黑" pitchFamily="34" charset="-122"/>
          <a:ea typeface="微软雅黑" pitchFamily="34" charset="-122"/>
        </a:defRPr>
      </a:lvl3pPr>
      <a:lvl4pPr algn="l" rtl="0" eaLnBrk="0" fontAlgn="base" hangingPunct="0">
        <a:lnSpc>
          <a:spcPct val="90000"/>
        </a:lnSpc>
        <a:spcBef>
          <a:spcPct val="0"/>
        </a:spcBef>
        <a:spcAft>
          <a:spcPct val="0"/>
        </a:spcAft>
        <a:defRPr sz="4400">
          <a:solidFill>
            <a:schemeClr val="tx1"/>
          </a:solidFill>
          <a:latin typeface="微软雅黑" pitchFamily="34" charset="-122"/>
          <a:ea typeface="微软雅黑" pitchFamily="34" charset="-122"/>
        </a:defRPr>
      </a:lvl4pPr>
      <a:lvl5pPr algn="l" rtl="0" eaLnBrk="0" fontAlgn="base" hangingPunct="0">
        <a:lnSpc>
          <a:spcPct val="90000"/>
        </a:lnSpc>
        <a:spcBef>
          <a:spcPct val="0"/>
        </a:spcBef>
        <a:spcAft>
          <a:spcPct val="0"/>
        </a:spcAft>
        <a:defRPr sz="4400">
          <a:solidFill>
            <a:schemeClr val="tx1"/>
          </a:solidFill>
          <a:latin typeface="微软雅黑" pitchFamily="34" charset="-122"/>
          <a:ea typeface="微软雅黑" pitchFamily="34" charset="-122"/>
        </a:defRPr>
      </a:lvl5pPr>
      <a:lvl6pPr marL="457200" algn="l" rtl="0" eaLnBrk="1" fontAlgn="base" hangingPunct="1">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6pPr>
      <a:lvl7pPr marL="914400" algn="l" rtl="0" eaLnBrk="1" fontAlgn="base" hangingPunct="1">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7pPr>
      <a:lvl8pPr marL="1371600" algn="l" rtl="0" eaLnBrk="1" fontAlgn="base" hangingPunct="1">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8pPr>
      <a:lvl9pPr marL="1828800" algn="l" rtl="0" eaLnBrk="1" fontAlgn="base" hangingPunct="1">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slide" Target="slide18.xml"/><Relationship Id="rId5" Type="http://schemas.openxmlformats.org/officeDocument/2006/relationships/image" Target="../media/image2.jpeg"/><Relationship Id="rId4" Type="http://schemas.openxmlformats.org/officeDocument/2006/relationships/slide" Target="slide1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png"/><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jpeg"/><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2.jpeg"/><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2.jpeg"/><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图片 3"/>
          <p:cNvPicPr>
            <a:picLocks noChangeAspect="1"/>
          </p:cNvPicPr>
          <p:nvPr/>
        </p:nvPicPr>
        <p:blipFill>
          <a:blip r:embed="rId2"/>
          <a:srcRect/>
          <a:stretch>
            <a:fillRect/>
          </a:stretch>
        </p:blipFill>
        <p:spPr bwMode="auto">
          <a:xfrm>
            <a:off x="10307638" y="0"/>
            <a:ext cx="1895475" cy="1790700"/>
          </a:xfrm>
          <a:prstGeom prst="rect">
            <a:avLst/>
          </a:prstGeom>
          <a:noFill/>
          <a:ln w="9525">
            <a:noFill/>
            <a:miter lim="800000"/>
            <a:headEnd/>
            <a:tailEnd/>
          </a:ln>
        </p:spPr>
      </p:pic>
      <p:sp>
        <p:nvSpPr>
          <p:cNvPr id="16" name="矩形 15"/>
          <p:cNvSpPr/>
          <p:nvPr/>
        </p:nvSpPr>
        <p:spPr>
          <a:xfrm>
            <a:off x="55563" y="1325563"/>
            <a:ext cx="6248400" cy="2424112"/>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zh-CN" altLang="en-US">
              <a:solidFill>
                <a:srgbClr val="4EA4DD"/>
              </a:solidFill>
            </a:endParaRPr>
          </a:p>
        </p:txBody>
      </p:sp>
      <p:sp>
        <p:nvSpPr>
          <p:cNvPr id="17" name="文本框 16"/>
          <p:cNvSpPr txBox="1"/>
          <p:nvPr/>
        </p:nvSpPr>
        <p:spPr>
          <a:xfrm>
            <a:off x="2022475" y="1646238"/>
            <a:ext cx="9340850" cy="1782762"/>
          </a:xfrm>
          <a:prstGeom prst="rect">
            <a:avLst/>
          </a:prstGeom>
          <a:solidFill>
            <a:schemeClr val="accent1"/>
          </a:solidFill>
          <a:effectLst>
            <a:outerShdw blurRad="12700" sx="101000" sy="101000" algn="ctr" rotWithShape="0">
              <a:prstClr val="black">
                <a:alpha val="20000"/>
              </a:prstClr>
            </a:outerShdw>
          </a:effectLst>
        </p:spPr>
        <p:txBody>
          <a:bodyPr>
            <a:spAutoFit/>
          </a:bodyPr>
          <a:lstStyle/>
          <a:p>
            <a:pPr eaLnBrk="0" hangingPunct="0">
              <a:defRPr/>
            </a:pPr>
            <a:endParaRPr lang="zh-CN" altLang="en-US" dirty="0">
              <a:solidFill>
                <a:srgbClr val="FFFFFF"/>
              </a:solidFill>
              <a:latin typeface="等线" panose="02010600030101010101" pitchFamily="2" charset="-122"/>
              <a:ea typeface="等线" panose="02010600030101010101" pitchFamily="2" charset="-122"/>
              <a:cs typeface="+mn-cs"/>
            </a:endParaRPr>
          </a:p>
        </p:txBody>
      </p:sp>
      <p:sp>
        <p:nvSpPr>
          <p:cNvPr id="21" name="文本占位符 1"/>
          <p:cNvSpPr txBox="1">
            <a:spLocks/>
          </p:cNvSpPr>
          <p:nvPr/>
        </p:nvSpPr>
        <p:spPr bwMode="auto">
          <a:xfrm>
            <a:off x="2022475" y="2051050"/>
            <a:ext cx="9340850" cy="781050"/>
          </a:xfrm>
          <a:prstGeom prst="rect">
            <a:avLst/>
          </a:prstGeom>
          <a:noFill/>
          <a:ln w="9525">
            <a:noFill/>
            <a:miter lim="800000"/>
            <a:headEnd/>
            <a:tailEnd/>
          </a:ln>
        </p:spPr>
        <p:txBody>
          <a:bodyPr/>
          <a:lstStyle/>
          <a:p>
            <a:pPr algn="ctr">
              <a:lnSpc>
                <a:spcPct val="120000"/>
              </a:lnSpc>
              <a:spcBef>
                <a:spcPts val="1200"/>
              </a:spcBef>
              <a:buFont typeface="Arial" charset="0"/>
              <a:buNone/>
            </a:pPr>
            <a:r>
              <a:rPr lang="zh-CN" altLang="en-US" sz="4400">
                <a:latin typeface="黑体" pitchFamily="49" charset="-122"/>
                <a:ea typeface="黑体" pitchFamily="49" charset="-122"/>
              </a:rPr>
              <a:t>“浙江制造”标准研制要求</a:t>
            </a:r>
          </a:p>
        </p:txBody>
      </p:sp>
      <p:cxnSp>
        <p:nvCxnSpPr>
          <p:cNvPr id="26" name="直接连接符 25"/>
          <p:cNvCxnSpPr/>
          <p:nvPr/>
        </p:nvCxnSpPr>
        <p:spPr>
          <a:xfrm>
            <a:off x="1214438" y="5232400"/>
            <a:ext cx="73596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8380413" y="5230813"/>
            <a:ext cx="2843212" cy="0"/>
          </a:xfrm>
          <a:prstGeom prst="line">
            <a:avLst/>
          </a:prstGeom>
        </p:spPr>
        <p:style>
          <a:lnRef idx="1">
            <a:schemeClr val="accent1"/>
          </a:lnRef>
          <a:fillRef idx="0">
            <a:schemeClr val="accent1"/>
          </a:fillRef>
          <a:effectRef idx="0">
            <a:schemeClr val="accent1"/>
          </a:effectRef>
          <a:fontRef idx="minor">
            <a:schemeClr val="tx1"/>
          </a:fontRef>
        </p:style>
      </p:cxnSp>
      <p:sp>
        <p:nvSpPr>
          <p:cNvPr id="8199" name="Text Box 8"/>
          <p:cNvSpPr txBox="1">
            <a:spLocks noChangeArrowheads="1"/>
          </p:cNvSpPr>
          <p:nvPr/>
        </p:nvSpPr>
        <p:spPr bwMode="auto">
          <a:xfrm>
            <a:off x="4027488" y="4491038"/>
            <a:ext cx="4530725" cy="579437"/>
          </a:xfrm>
          <a:prstGeom prst="rect">
            <a:avLst/>
          </a:prstGeom>
          <a:noFill/>
          <a:ln w="9525">
            <a:noFill/>
            <a:miter lim="800000"/>
            <a:headEnd/>
            <a:tailEnd/>
          </a:ln>
        </p:spPr>
        <p:txBody>
          <a:bodyPr>
            <a:spAutoFit/>
          </a:bodyPr>
          <a:lstStyle/>
          <a:p>
            <a:pPr algn="ctr">
              <a:spcBef>
                <a:spcPct val="50000"/>
              </a:spcBef>
            </a:pPr>
            <a:r>
              <a:rPr lang="zh-CN" altLang="en-US" sz="3200">
                <a:solidFill>
                  <a:srgbClr val="39243A"/>
                </a:solidFill>
                <a:ea typeface="黑体" pitchFamily="49" charset="-122"/>
              </a:rPr>
              <a:t>金华市标准化研究院</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left)">
                                      <p:cBhvr>
                                        <p:cTn id="11" dur="500"/>
                                        <p:tgtEl>
                                          <p:spTgt spid="17"/>
                                        </p:tgtEl>
                                      </p:cBhvr>
                                    </p:animEffect>
                                  </p:childTnLst>
                                </p:cTn>
                              </p:par>
                            </p:childTnLst>
                          </p:cTn>
                        </p:par>
                        <p:par>
                          <p:cTn id="12" fill="hold">
                            <p:stCondLst>
                              <p:cond delay="100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21"/>
                                        </p:tgtEl>
                                        <p:attrNameLst>
                                          <p:attrName>style.visibility</p:attrName>
                                        </p:attrNameLst>
                                      </p:cBhvr>
                                      <p:to>
                                        <p:strVal val="visible"/>
                                      </p:to>
                                    </p:set>
                                    <p:anim calcmode="lin" valueType="num">
                                      <p:cBhvr>
                                        <p:cTn id="15" dur="500" fill="hold"/>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21"/>
                                        </p:tgtEl>
                                        <p:attrNameLst>
                                          <p:attrName>ppt_y</p:attrName>
                                        </p:attrNameLst>
                                      </p:cBhvr>
                                      <p:tavLst>
                                        <p:tav tm="0">
                                          <p:val>
                                            <p:strVal val="#ppt_y"/>
                                          </p:val>
                                        </p:tav>
                                        <p:tav tm="100000">
                                          <p:val>
                                            <p:strVal val="#ppt_y"/>
                                          </p:val>
                                        </p:tav>
                                      </p:tavLst>
                                    </p:anim>
                                    <p:anim calcmode="lin" valueType="num">
                                      <p:cBhvr>
                                        <p:cTn id="17" dur="500" fill="hold"/>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21"/>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21"/>
                                        </p:tgtEl>
                                      </p:cBhvr>
                                    </p:animEffect>
                                  </p:childTnLst>
                                </p:cTn>
                              </p:par>
                              <p:par>
                                <p:cTn id="20" presetID="42" presetClass="entr" presetSubtype="0" fill="hold"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1000"/>
                                        <p:tgtEl>
                                          <p:spTgt spid="26"/>
                                        </p:tgtEl>
                                      </p:cBhvr>
                                    </p:animEffect>
                                    <p:anim calcmode="lin" valueType="num">
                                      <p:cBhvr>
                                        <p:cTn id="23" dur="1000" fill="hold"/>
                                        <p:tgtEl>
                                          <p:spTgt spid="26"/>
                                        </p:tgtEl>
                                        <p:attrNameLst>
                                          <p:attrName>ppt_x</p:attrName>
                                        </p:attrNameLst>
                                      </p:cBhvr>
                                      <p:tavLst>
                                        <p:tav tm="0">
                                          <p:val>
                                            <p:strVal val="#ppt_x"/>
                                          </p:val>
                                        </p:tav>
                                        <p:tav tm="100000">
                                          <p:val>
                                            <p:strVal val="#ppt_x"/>
                                          </p:val>
                                        </p:tav>
                                      </p:tavLst>
                                    </p:anim>
                                    <p:anim calcmode="lin" valueType="num">
                                      <p:cBhvr>
                                        <p:cTn id="24" dur="1000" fill="hold"/>
                                        <p:tgtEl>
                                          <p:spTgt spid="26"/>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1000"/>
                                        <p:tgtEl>
                                          <p:spTgt spid="27"/>
                                        </p:tgtEl>
                                      </p:cBhvr>
                                    </p:animEffect>
                                    <p:anim calcmode="lin" valueType="num">
                                      <p:cBhvr>
                                        <p:cTn id="28" dur="1000" fill="hold"/>
                                        <p:tgtEl>
                                          <p:spTgt spid="27"/>
                                        </p:tgtEl>
                                        <p:attrNameLst>
                                          <p:attrName>ppt_x</p:attrName>
                                        </p:attrNameLst>
                                      </p:cBhvr>
                                      <p:tavLst>
                                        <p:tav tm="0">
                                          <p:val>
                                            <p:strVal val="#ppt_x"/>
                                          </p:val>
                                        </p:tav>
                                        <p:tav tm="100000">
                                          <p:val>
                                            <p:strVal val="#ppt_x"/>
                                          </p:val>
                                        </p:tav>
                                      </p:tavLst>
                                    </p:anim>
                                    <p:anim calcmode="lin" valueType="num">
                                      <p:cBhvr>
                                        <p:cTn id="29"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2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3" name="组合 3"/>
          <p:cNvGrpSpPr>
            <a:grpSpLocks/>
          </p:cNvGrpSpPr>
          <p:nvPr/>
        </p:nvGrpSpPr>
        <p:grpSpPr bwMode="auto">
          <a:xfrm flipH="1">
            <a:off x="11182350" y="0"/>
            <a:ext cx="1009650" cy="100965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2" name="直角三角形 1"/>
            <p:cNvSpPr/>
            <p:nvPr/>
          </p:nvSpPr>
          <p:spPr>
            <a:xfrm rot="5400000">
              <a:off x="-4" y="0"/>
              <a:ext cx="2972071" cy="2972068"/>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grpSp>
        <p:nvGrpSpPr>
          <p:cNvPr id="18434" name="组合 14"/>
          <p:cNvGrpSpPr>
            <a:grpSpLocks/>
          </p:cNvGrpSpPr>
          <p:nvPr/>
        </p:nvGrpSpPr>
        <p:grpSpPr bwMode="auto">
          <a:xfrm flipV="1">
            <a:off x="0" y="5829300"/>
            <a:ext cx="1028700" cy="1028700"/>
            <a:chOff x="0" y="0"/>
            <a:chExt cx="3600450" cy="3600450"/>
          </a:xfrm>
        </p:grpSpPr>
        <p:sp>
          <p:nvSpPr>
            <p:cNvPr id="16" name="直角三角形 15"/>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17" name="直角三角形 16"/>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
        <p:nvSpPr>
          <p:cNvPr id="18435" name="TextBox 25"/>
          <p:cNvSpPr txBox="1">
            <a:spLocks noChangeArrowheads="1"/>
          </p:cNvSpPr>
          <p:nvPr/>
        </p:nvSpPr>
        <p:spPr bwMode="auto">
          <a:xfrm>
            <a:off x="3686175" y="2514600"/>
            <a:ext cx="3070225" cy="523875"/>
          </a:xfrm>
          <a:prstGeom prst="rect">
            <a:avLst/>
          </a:prstGeom>
          <a:noFill/>
          <a:ln w="9525">
            <a:noFill/>
            <a:miter lim="800000"/>
            <a:headEnd/>
            <a:tailEnd/>
          </a:ln>
        </p:spPr>
        <p:txBody>
          <a:bodyPr wrap="none">
            <a:spAutoFit/>
          </a:bodyPr>
          <a:lstStyle/>
          <a:p>
            <a:pPr>
              <a:buFont typeface="Arial" charset="0"/>
              <a:buNone/>
            </a:pPr>
            <a:r>
              <a:rPr lang="zh-CN" altLang="en-US" sz="2800" b="1">
                <a:solidFill>
                  <a:srgbClr val="FFFFFF"/>
                </a:solidFill>
                <a:latin typeface="微软雅黑" pitchFamily="34" charset="-122"/>
                <a:ea typeface="微软雅黑" pitchFamily="34" charset="-122"/>
              </a:rPr>
              <a:t>这里输入标题文字</a:t>
            </a:r>
          </a:p>
        </p:txBody>
      </p:sp>
      <p:sp>
        <p:nvSpPr>
          <p:cNvPr id="18436" name="矩形 11"/>
          <p:cNvSpPr>
            <a:spLocks noChangeArrowheads="1"/>
          </p:cNvSpPr>
          <p:nvPr/>
        </p:nvSpPr>
        <p:spPr bwMode="auto">
          <a:xfrm>
            <a:off x="4238625" y="4114800"/>
            <a:ext cx="1397000"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18437" name="矩形 13"/>
          <p:cNvSpPr>
            <a:spLocks noChangeArrowheads="1"/>
          </p:cNvSpPr>
          <p:nvPr/>
        </p:nvSpPr>
        <p:spPr bwMode="auto">
          <a:xfrm>
            <a:off x="5991225" y="4114800"/>
            <a:ext cx="1398588"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18438" name="矩形 15"/>
          <p:cNvSpPr>
            <a:spLocks noChangeArrowheads="1"/>
          </p:cNvSpPr>
          <p:nvPr/>
        </p:nvSpPr>
        <p:spPr bwMode="auto">
          <a:xfrm>
            <a:off x="7745413" y="4114800"/>
            <a:ext cx="1397000"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3" name="标题 2"/>
          <p:cNvSpPr>
            <a:spLocks noGrp="1"/>
          </p:cNvSpPr>
          <p:nvPr>
            <p:ph type="title"/>
          </p:nvPr>
        </p:nvSpPr>
        <p:spPr>
          <a:xfrm>
            <a:off x="1122363" y="327025"/>
            <a:ext cx="6623050" cy="536575"/>
          </a:xfrm>
        </p:spPr>
        <p:txBody>
          <a:bodyPr/>
          <a:lstStyle/>
          <a:p>
            <a:pPr eaLnBrk="1" hangingPunct="1">
              <a:defRPr/>
            </a:pPr>
            <a:r>
              <a:rPr/>
              <a:t>一、“浙江制造”标准定位及要求</a:t>
            </a:r>
          </a:p>
        </p:txBody>
      </p:sp>
      <p:cxnSp>
        <p:nvCxnSpPr>
          <p:cNvPr id="18" name="直接连接符 17"/>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文本框 3"/>
          <p:cNvSpPr txBox="1"/>
          <p:nvPr/>
        </p:nvSpPr>
        <p:spPr>
          <a:xfrm>
            <a:off x="605416" y="958250"/>
            <a:ext cx="10771618" cy="707886"/>
          </a:xfrm>
          <a:prstGeom prst="rect">
            <a:avLst/>
          </a:prstGeom>
          <a:noFill/>
        </p:spPr>
        <p:txBody>
          <a:bodyPr>
            <a:spAutoFit/>
          </a:bodyPr>
          <a:lstStyle/>
          <a:p>
            <a:pPr eaLnBrk="0" hangingPunct="0">
              <a:defRPr/>
            </a:pPr>
            <a:r>
              <a:rPr lang="zh-CN" altLang="en-US" sz="4000" dirty="0">
                <a:solidFill>
                  <a:srgbClr val="2B2B31"/>
                </a:solidFill>
                <a:latin typeface="黑体" pitchFamily="49" charset="-122"/>
                <a:ea typeface="黑体" pitchFamily="49" charset="-122"/>
                <a:cs typeface="+mn-cs"/>
              </a:rPr>
              <a:t>“浙江制造”标准的制标理念和方法</a:t>
            </a:r>
            <a:r>
              <a:rPr lang="zh-CN" altLang="en-US" sz="4000" dirty="0">
                <a:solidFill>
                  <a:srgbClr val="2B2B31"/>
                </a:solidFill>
                <a:highlight>
                  <a:srgbClr val="FFFF00"/>
                </a:highlight>
                <a:latin typeface="黑体" pitchFamily="49" charset="-122"/>
                <a:ea typeface="黑体" pitchFamily="49" charset="-122"/>
                <a:cs typeface="+mn-cs"/>
              </a:rPr>
              <a:t>（核心）</a:t>
            </a:r>
          </a:p>
        </p:txBody>
      </p:sp>
      <p:sp>
        <p:nvSpPr>
          <p:cNvPr id="7" name="任意多边形 6"/>
          <p:cNvSpPr/>
          <p:nvPr/>
        </p:nvSpPr>
        <p:spPr>
          <a:xfrm>
            <a:off x="1014413" y="1854200"/>
            <a:ext cx="1131887" cy="1616075"/>
          </a:xfrm>
          <a:custGeom>
            <a:avLst/>
            <a:gdLst>
              <a:gd name="connsiteX0" fmla="*/ 0 w 1616350"/>
              <a:gd name="connsiteY0" fmla="*/ 0 h 1131445"/>
              <a:gd name="connsiteX1" fmla="*/ 1050628 w 1616350"/>
              <a:gd name="connsiteY1" fmla="*/ 0 h 1131445"/>
              <a:gd name="connsiteX2" fmla="*/ 1616350 w 1616350"/>
              <a:gd name="connsiteY2" fmla="*/ 565723 h 1131445"/>
              <a:gd name="connsiteX3" fmla="*/ 1050628 w 1616350"/>
              <a:gd name="connsiteY3" fmla="*/ 1131445 h 1131445"/>
              <a:gd name="connsiteX4" fmla="*/ 0 w 1616350"/>
              <a:gd name="connsiteY4" fmla="*/ 1131445 h 1131445"/>
              <a:gd name="connsiteX5" fmla="*/ 565723 w 1616350"/>
              <a:gd name="connsiteY5" fmla="*/ 565723 h 1131445"/>
              <a:gd name="connsiteX6" fmla="*/ 0 w 1616350"/>
              <a:gd name="connsiteY6" fmla="*/ 0 h 11314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6350" h="1131445">
                <a:moveTo>
                  <a:pt x="1616349" y="0"/>
                </a:moveTo>
                <a:lnTo>
                  <a:pt x="1616349" y="735439"/>
                </a:lnTo>
                <a:lnTo>
                  <a:pt x="808174" y="1131445"/>
                </a:lnTo>
                <a:lnTo>
                  <a:pt x="1" y="735439"/>
                </a:lnTo>
                <a:lnTo>
                  <a:pt x="1" y="0"/>
                </a:lnTo>
                <a:lnTo>
                  <a:pt x="808174" y="396006"/>
                </a:lnTo>
                <a:lnTo>
                  <a:pt x="1616349"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3336" tIns="579059" rIns="13335" bIns="579057" spcCol="1270" anchor="ctr"/>
          <a:lstStyle/>
          <a:p>
            <a:pPr algn="ctr" defTabSz="933450" eaLnBrk="0" hangingPunct="0">
              <a:lnSpc>
                <a:spcPct val="90000"/>
              </a:lnSpc>
              <a:spcAft>
                <a:spcPct val="35000"/>
              </a:spcAft>
              <a:defRPr/>
            </a:pPr>
            <a:r>
              <a:rPr lang="zh-CN" altLang="en-US" sz="2100" b="1" dirty="0">
                <a:solidFill>
                  <a:schemeClr val="tx1"/>
                </a:solidFill>
                <a:latin typeface="黑体" panose="02010609060101010101" pitchFamily="49" charset="-122"/>
                <a:ea typeface="黑体" panose="02010609060101010101" pitchFamily="49" charset="-122"/>
              </a:rPr>
              <a:t>基本要求</a:t>
            </a:r>
          </a:p>
        </p:txBody>
      </p:sp>
      <p:sp>
        <p:nvSpPr>
          <p:cNvPr id="10" name="任意多边形 9"/>
          <p:cNvSpPr/>
          <p:nvPr/>
        </p:nvSpPr>
        <p:spPr>
          <a:xfrm>
            <a:off x="2146300" y="1854200"/>
            <a:ext cx="8867775" cy="1049338"/>
          </a:xfrm>
          <a:custGeom>
            <a:avLst/>
            <a:gdLst>
              <a:gd name="connsiteX0" fmla="*/ 175108 w 1050627"/>
              <a:gd name="connsiteY0" fmla="*/ 0 h 6996554"/>
              <a:gd name="connsiteX1" fmla="*/ 875519 w 1050627"/>
              <a:gd name="connsiteY1" fmla="*/ 0 h 6996554"/>
              <a:gd name="connsiteX2" fmla="*/ 1050627 w 1050627"/>
              <a:gd name="connsiteY2" fmla="*/ 175108 h 6996554"/>
              <a:gd name="connsiteX3" fmla="*/ 1050627 w 1050627"/>
              <a:gd name="connsiteY3" fmla="*/ 6996554 h 6996554"/>
              <a:gd name="connsiteX4" fmla="*/ 1050627 w 1050627"/>
              <a:gd name="connsiteY4" fmla="*/ 6996554 h 6996554"/>
              <a:gd name="connsiteX5" fmla="*/ 0 w 1050627"/>
              <a:gd name="connsiteY5" fmla="*/ 6996554 h 6996554"/>
              <a:gd name="connsiteX6" fmla="*/ 0 w 1050627"/>
              <a:gd name="connsiteY6" fmla="*/ 6996554 h 6996554"/>
              <a:gd name="connsiteX7" fmla="*/ 0 w 1050627"/>
              <a:gd name="connsiteY7" fmla="*/ 175108 h 6996554"/>
              <a:gd name="connsiteX8" fmla="*/ 175108 w 1050627"/>
              <a:gd name="connsiteY8" fmla="*/ 0 h 6996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0627" h="6996554">
                <a:moveTo>
                  <a:pt x="1050627" y="1166118"/>
                </a:moveTo>
                <a:lnTo>
                  <a:pt x="1050627" y="5830436"/>
                </a:lnTo>
                <a:cubicBezTo>
                  <a:pt x="1050627" y="6474460"/>
                  <a:pt x="1038854" y="6996551"/>
                  <a:pt x="1024332" y="6996551"/>
                </a:cubicBezTo>
                <a:lnTo>
                  <a:pt x="0" y="6996551"/>
                </a:lnTo>
                <a:lnTo>
                  <a:pt x="0" y="6996551"/>
                </a:lnTo>
                <a:lnTo>
                  <a:pt x="0" y="3"/>
                </a:lnTo>
                <a:lnTo>
                  <a:pt x="0" y="3"/>
                </a:lnTo>
                <a:lnTo>
                  <a:pt x="1024332" y="3"/>
                </a:lnTo>
                <a:cubicBezTo>
                  <a:pt x="1038854" y="3"/>
                  <a:pt x="1050627" y="522094"/>
                  <a:pt x="1050627" y="1166118"/>
                </a:cubicBezTo>
                <a:close/>
              </a:path>
            </a:pathLst>
          </a:custGeom>
          <a:solidFill>
            <a:schemeClr val="bg1">
              <a:lumMod val="20000"/>
              <a:lumOff val="80000"/>
              <a:alpha val="90000"/>
            </a:schemeClr>
          </a:solid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lIns="170689" tIns="66527" rIns="66527" bIns="66528" spcCol="1270" anchor="ctr"/>
          <a:lstStyle/>
          <a:p>
            <a:pPr marL="0" lvl="1" defTabSz="1066800" eaLnBrk="0" hangingPunct="0">
              <a:lnSpc>
                <a:spcPct val="120000"/>
              </a:lnSpc>
              <a:spcAft>
                <a:spcPct val="15000"/>
              </a:spcAft>
              <a:defRPr/>
            </a:pPr>
            <a:r>
              <a:rPr lang="zh-CN" altLang="en-US" sz="2400" dirty="0">
                <a:solidFill>
                  <a:schemeClr val="bg2">
                    <a:lumMod val="50000"/>
                  </a:schemeClr>
                </a:solidFill>
                <a:latin typeface="宋体" panose="02010600030101010101" pitchFamily="2" charset="-122"/>
                <a:ea typeface="宋体" panose="02010600030101010101" pitchFamily="2" charset="-122"/>
              </a:rPr>
              <a:t>产品质量保证能力要求，包括</a:t>
            </a:r>
            <a:r>
              <a:rPr lang="zh-CN" altLang="en-US" sz="2400" b="1" dirty="0">
                <a:solidFill>
                  <a:schemeClr val="bg2">
                    <a:lumMod val="50000"/>
                  </a:schemeClr>
                </a:solidFill>
                <a:latin typeface="宋体" panose="02010600030101010101" pitchFamily="2" charset="-122"/>
                <a:ea typeface="宋体" panose="02010600030101010101" pitchFamily="2" charset="-122"/>
              </a:rPr>
              <a:t>设计研发</a:t>
            </a:r>
            <a:r>
              <a:rPr lang="zh-CN" altLang="en-US" sz="2400" dirty="0">
                <a:solidFill>
                  <a:schemeClr val="bg2">
                    <a:lumMod val="50000"/>
                  </a:schemeClr>
                </a:solidFill>
                <a:latin typeface="宋体" panose="02010600030101010101" pitchFamily="2" charset="-122"/>
                <a:ea typeface="宋体" panose="02010600030101010101" pitchFamily="2" charset="-122"/>
              </a:rPr>
              <a:t>、</a:t>
            </a:r>
            <a:r>
              <a:rPr lang="zh-CN" altLang="en-US" sz="2400" b="1" dirty="0">
                <a:solidFill>
                  <a:schemeClr val="bg2">
                    <a:lumMod val="50000"/>
                  </a:schemeClr>
                </a:solidFill>
                <a:latin typeface="宋体" panose="02010600030101010101" pitchFamily="2" charset="-122"/>
                <a:ea typeface="宋体" panose="02010600030101010101" pitchFamily="2" charset="-122"/>
              </a:rPr>
              <a:t>材料选用</a:t>
            </a:r>
            <a:r>
              <a:rPr lang="zh-CN" altLang="en-US" sz="2400" dirty="0">
                <a:solidFill>
                  <a:schemeClr val="bg2">
                    <a:lumMod val="50000"/>
                  </a:schemeClr>
                </a:solidFill>
                <a:latin typeface="宋体" panose="02010600030101010101" pitchFamily="2" charset="-122"/>
                <a:ea typeface="宋体" panose="02010600030101010101" pitchFamily="2" charset="-122"/>
              </a:rPr>
              <a:t>、</a:t>
            </a:r>
            <a:r>
              <a:rPr lang="zh-CN" altLang="en-US" sz="2400" b="1" dirty="0">
                <a:solidFill>
                  <a:schemeClr val="bg2">
                    <a:lumMod val="50000"/>
                  </a:schemeClr>
                </a:solidFill>
                <a:latin typeface="宋体" panose="02010600030101010101" pitchFamily="2" charset="-122"/>
                <a:ea typeface="宋体" panose="02010600030101010101" pitchFamily="2" charset="-122"/>
              </a:rPr>
              <a:t>过程控制</a:t>
            </a:r>
            <a:r>
              <a:rPr lang="zh-CN" altLang="en-US" sz="2400" dirty="0">
                <a:solidFill>
                  <a:schemeClr val="bg2">
                    <a:lumMod val="50000"/>
                  </a:schemeClr>
                </a:solidFill>
                <a:latin typeface="宋体" panose="02010600030101010101" pitchFamily="2" charset="-122"/>
                <a:ea typeface="宋体" panose="02010600030101010101" pitchFamily="2" charset="-122"/>
              </a:rPr>
              <a:t>、</a:t>
            </a:r>
            <a:r>
              <a:rPr lang="zh-CN" altLang="en-US" sz="2400" b="1" dirty="0">
                <a:solidFill>
                  <a:schemeClr val="bg2">
                    <a:lumMod val="50000"/>
                  </a:schemeClr>
                </a:solidFill>
                <a:latin typeface="宋体" panose="02010600030101010101" pitchFamily="2" charset="-122"/>
                <a:ea typeface="宋体" panose="02010600030101010101" pitchFamily="2" charset="-122"/>
              </a:rPr>
              <a:t>设备装备</a:t>
            </a:r>
            <a:r>
              <a:rPr lang="zh-CN" altLang="en-US" sz="2400" dirty="0">
                <a:solidFill>
                  <a:schemeClr val="bg2">
                    <a:lumMod val="50000"/>
                  </a:schemeClr>
                </a:solidFill>
                <a:latin typeface="宋体" panose="02010600030101010101" pitchFamily="2" charset="-122"/>
                <a:ea typeface="宋体" panose="02010600030101010101" pitchFamily="2" charset="-122"/>
              </a:rPr>
              <a:t>、</a:t>
            </a:r>
            <a:r>
              <a:rPr lang="zh-CN" altLang="en-US" sz="2400" b="1" dirty="0">
                <a:solidFill>
                  <a:schemeClr val="bg2">
                    <a:lumMod val="50000"/>
                  </a:schemeClr>
                </a:solidFill>
                <a:latin typeface="宋体" panose="02010600030101010101" pitchFamily="2" charset="-122"/>
                <a:ea typeface="宋体" panose="02010600030101010101" pitchFamily="2" charset="-122"/>
              </a:rPr>
              <a:t>检验检测能力</a:t>
            </a:r>
            <a:r>
              <a:rPr lang="zh-CN" altLang="en-US" sz="2400" dirty="0">
                <a:solidFill>
                  <a:schemeClr val="bg2">
                    <a:lumMod val="50000"/>
                  </a:schemeClr>
                </a:solidFill>
                <a:latin typeface="宋体" panose="02010600030101010101" pitchFamily="2" charset="-122"/>
                <a:ea typeface="宋体" panose="02010600030101010101" pitchFamily="2" charset="-122"/>
              </a:rPr>
              <a:t>等内容</a:t>
            </a:r>
            <a:endParaRPr lang="en-US" altLang="zh-CN" sz="2400" dirty="0">
              <a:solidFill>
                <a:schemeClr val="bg2">
                  <a:lumMod val="50000"/>
                </a:schemeClr>
              </a:solidFill>
              <a:latin typeface="宋体" panose="02010600030101010101" pitchFamily="2" charset="-122"/>
              <a:ea typeface="宋体" panose="02010600030101010101" pitchFamily="2" charset="-122"/>
            </a:endParaRPr>
          </a:p>
        </p:txBody>
      </p:sp>
      <p:sp>
        <p:nvSpPr>
          <p:cNvPr id="11" name="任意多边形 10"/>
          <p:cNvSpPr/>
          <p:nvPr/>
        </p:nvSpPr>
        <p:spPr>
          <a:xfrm>
            <a:off x="1014413" y="3276600"/>
            <a:ext cx="1131887" cy="1616075"/>
          </a:xfrm>
          <a:custGeom>
            <a:avLst/>
            <a:gdLst>
              <a:gd name="connsiteX0" fmla="*/ 0 w 1616350"/>
              <a:gd name="connsiteY0" fmla="*/ 0 h 1131445"/>
              <a:gd name="connsiteX1" fmla="*/ 1050628 w 1616350"/>
              <a:gd name="connsiteY1" fmla="*/ 0 h 1131445"/>
              <a:gd name="connsiteX2" fmla="*/ 1616350 w 1616350"/>
              <a:gd name="connsiteY2" fmla="*/ 565723 h 1131445"/>
              <a:gd name="connsiteX3" fmla="*/ 1050628 w 1616350"/>
              <a:gd name="connsiteY3" fmla="*/ 1131445 h 1131445"/>
              <a:gd name="connsiteX4" fmla="*/ 0 w 1616350"/>
              <a:gd name="connsiteY4" fmla="*/ 1131445 h 1131445"/>
              <a:gd name="connsiteX5" fmla="*/ 565723 w 1616350"/>
              <a:gd name="connsiteY5" fmla="*/ 565723 h 1131445"/>
              <a:gd name="connsiteX6" fmla="*/ 0 w 1616350"/>
              <a:gd name="connsiteY6" fmla="*/ 0 h 11314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6350" h="1131445">
                <a:moveTo>
                  <a:pt x="1616349" y="0"/>
                </a:moveTo>
                <a:lnTo>
                  <a:pt x="1616349" y="735439"/>
                </a:lnTo>
                <a:lnTo>
                  <a:pt x="808174" y="1131445"/>
                </a:lnTo>
                <a:lnTo>
                  <a:pt x="1" y="735439"/>
                </a:lnTo>
                <a:lnTo>
                  <a:pt x="1" y="0"/>
                </a:lnTo>
                <a:lnTo>
                  <a:pt x="808174" y="396006"/>
                </a:lnTo>
                <a:lnTo>
                  <a:pt x="1616349"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3336" tIns="579059" rIns="13335" bIns="579057" spcCol="1270" anchor="ctr"/>
          <a:lstStyle/>
          <a:p>
            <a:pPr algn="ctr" defTabSz="933450" eaLnBrk="0" hangingPunct="0">
              <a:lnSpc>
                <a:spcPct val="90000"/>
              </a:lnSpc>
              <a:spcAft>
                <a:spcPct val="35000"/>
              </a:spcAft>
              <a:defRPr/>
            </a:pPr>
            <a:r>
              <a:rPr lang="zh-CN" altLang="en-US" sz="2100" b="1" dirty="0">
                <a:solidFill>
                  <a:schemeClr val="tx1"/>
                </a:solidFill>
                <a:latin typeface="黑体" panose="02010609060101010101" pitchFamily="49" charset="-122"/>
                <a:ea typeface="黑体" panose="02010609060101010101" pitchFamily="49" charset="-122"/>
              </a:rPr>
              <a:t>技术要求</a:t>
            </a:r>
          </a:p>
        </p:txBody>
      </p:sp>
      <p:sp>
        <p:nvSpPr>
          <p:cNvPr id="12" name="任意多边形 11"/>
          <p:cNvSpPr/>
          <p:nvPr/>
        </p:nvSpPr>
        <p:spPr>
          <a:xfrm>
            <a:off x="2146300" y="3276600"/>
            <a:ext cx="8867775" cy="1049338"/>
          </a:xfrm>
          <a:custGeom>
            <a:avLst/>
            <a:gdLst>
              <a:gd name="connsiteX0" fmla="*/ 175108 w 1050627"/>
              <a:gd name="connsiteY0" fmla="*/ 0 h 6996554"/>
              <a:gd name="connsiteX1" fmla="*/ 875519 w 1050627"/>
              <a:gd name="connsiteY1" fmla="*/ 0 h 6996554"/>
              <a:gd name="connsiteX2" fmla="*/ 1050627 w 1050627"/>
              <a:gd name="connsiteY2" fmla="*/ 175108 h 6996554"/>
              <a:gd name="connsiteX3" fmla="*/ 1050627 w 1050627"/>
              <a:gd name="connsiteY3" fmla="*/ 6996554 h 6996554"/>
              <a:gd name="connsiteX4" fmla="*/ 1050627 w 1050627"/>
              <a:gd name="connsiteY4" fmla="*/ 6996554 h 6996554"/>
              <a:gd name="connsiteX5" fmla="*/ 0 w 1050627"/>
              <a:gd name="connsiteY5" fmla="*/ 6996554 h 6996554"/>
              <a:gd name="connsiteX6" fmla="*/ 0 w 1050627"/>
              <a:gd name="connsiteY6" fmla="*/ 6996554 h 6996554"/>
              <a:gd name="connsiteX7" fmla="*/ 0 w 1050627"/>
              <a:gd name="connsiteY7" fmla="*/ 175108 h 6996554"/>
              <a:gd name="connsiteX8" fmla="*/ 175108 w 1050627"/>
              <a:gd name="connsiteY8" fmla="*/ 0 h 6996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0627" h="6996554">
                <a:moveTo>
                  <a:pt x="1050627" y="1166118"/>
                </a:moveTo>
                <a:lnTo>
                  <a:pt x="1050627" y="5830436"/>
                </a:lnTo>
                <a:cubicBezTo>
                  <a:pt x="1050627" y="6474460"/>
                  <a:pt x="1038854" y="6996551"/>
                  <a:pt x="1024332" y="6996551"/>
                </a:cubicBezTo>
                <a:lnTo>
                  <a:pt x="0" y="6996551"/>
                </a:lnTo>
                <a:lnTo>
                  <a:pt x="0" y="6996551"/>
                </a:lnTo>
                <a:lnTo>
                  <a:pt x="0" y="3"/>
                </a:lnTo>
                <a:lnTo>
                  <a:pt x="0" y="3"/>
                </a:lnTo>
                <a:lnTo>
                  <a:pt x="1024332" y="3"/>
                </a:lnTo>
                <a:cubicBezTo>
                  <a:pt x="1038854" y="3"/>
                  <a:pt x="1050627" y="522094"/>
                  <a:pt x="1050627" y="1166118"/>
                </a:cubicBezTo>
                <a:close/>
              </a:path>
            </a:pathLst>
          </a:custGeom>
          <a:solidFill>
            <a:schemeClr val="bg1">
              <a:lumMod val="20000"/>
              <a:lumOff val="80000"/>
              <a:alpha val="90000"/>
            </a:schemeClr>
          </a:solid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lIns="149353" tIns="64622" rIns="64622" bIns="64623" spcCol="1270" anchorCtr="1"/>
          <a:lstStyle/>
          <a:p>
            <a:pPr marL="0" lvl="1" defTabSz="933450" eaLnBrk="0" hangingPunct="0">
              <a:lnSpc>
                <a:spcPct val="120000"/>
              </a:lnSpc>
              <a:spcAft>
                <a:spcPct val="15000"/>
              </a:spcAft>
              <a:defRPr/>
            </a:pPr>
            <a:r>
              <a:rPr lang="zh-CN" altLang="en-US" sz="2400" dirty="0">
                <a:solidFill>
                  <a:schemeClr val="bg2">
                    <a:lumMod val="50000"/>
                  </a:schemeClr>
                </a:solidFill>
                <a:latin typeface="宋体" panose="02010600030101010101" pitchFamily="2" charset="-122"/>
                <a:ea typeface="宋体" panose="02010600030101010101" pitchFamily="2" charset="-122"/>
              </a:rPr>
              <a:t>使用阶段</a:t>
            </a:r>
            <a:r>
              <a:rPr lang="zh-CN" altLang="en-US" sz="2400" b="1" dirty="0">
                <a:solidFill>
                  <a:schemeClr val="bg2">
                    <a:lumMod val="50000"/>
                  </a:schemeClr>
                </a:solidFill>
                <a:latin typeface="宋体" panose="02010600030101010101" pitchFamily="2" charset="-122"/>
                <a:ea typeface="宋体" panose="02010600030101010101" pitchFamily="2" charset="-122"/>
              </a:rPr>
              <a:t>可检测指标</a:t>
            </a:r>
            <a:r>
              <a:rPr lang="zh-CN" altLang="en-US" sz="2400" dirty="0">
                <a:solidFill>
                  <a:schemeClr val="bg2">
                    <a:lumMod val="50000"/>
                  </a:schemeClr>
                </a:solidFill>
                <a:latin typeface="宋体" panose="02010600030101010101" pitchFamily="2" charset="-122"/>
                <a:ea typeface="宋体" panose="02010600030101010101" pitchFamily="2" charset="-122"/>
              </a:rPr>
              <a:t>要求，重点突出提高产品质量稳定性、可靠性、一致性等关乎</a:t>
            </a:r>
            <a:r>
              <a:rPr lang="zh-CN" altLang="en-US" sz="2400" b="1" dirty="0">
                <a:solidFill>
                  <a:schemeClr val="bg2">
                    <a:lumMod val="50000"/>
                  </a:schemeClr>
                </a:solidFill>
                <a:latin typeface="宋体" panose="02010600030101010101" pitchFamily="2" charset="-122"/>
                <a:ea typeface="宋体" panose="02010600030101010101" pitchFamily="2" charset="-122"/>
              </a:rPr>
              <a:t>用户体验</a:t>
            </a:r>
            <a:r>
              <a:rPr lang="zh-CN" altLang="en-US" sz="2400" dirty="0">
                <a:solidFill>
                  <a:schemeClr val="bg2">
                    <a:lumMod val="50000"/>
                  </a:schemeClr>
                </a:solidFill>
                <a:latin typeface="宋体" panose="02010600030101010101" pitchFamily="2" charset="-122"/>
                <a:ea typeface="宋体" panose="02010600030101010101" pitchFamily="2" charset="-122"/>
              </a:rPr>
              <a:t>的指标</a:t>
            </a:r>
            <a:endParaRPr lang="zh-CN" altLang="en-US" sz="2100" dirty="0"/>
          </a:p>
        </p:txBody>
      </p:sp>
      <p:sp>
        <p:nvSpPr>
          <p:cNvPr id="13" name="任意多边形 12"/>
          <p:cNvSpPr/>
          <p:nvPr/>
        </p:nvSpPr>
        <p:spPr>
          <a:xfrm>
            <a:off x="1014413" y="4700588"/>
            <a:ext cx="1131887" cy="1616075"/>
          </a:xfrm>
          <a:custGeom>
            <a:avLst/>
            <a:gdLst>
              <a:gd name="connsiteX0" fmla="*/ 0 w 1616350"/>
              <a:gd name="connsiteY0" fmla="*/ 0 h 1131445"/>
              <a:gd name="connsiteX1" fmla="*/ 1050628 w 1616350"/>
              <a:gd name="connsiteY1" fmla="*/ 0 h 1131445"/>
              <a:gd name="connsiteX2" fmla="*/ 1616350 w 1616350"/>
              <a:gd name="connsiteY2" fmla="*/ 565723 h 1131445"/>
              <a:gd name="connsiteX3" fmla="*/ 1050628 w 1616350"/>
              <a:gd name="connsiteY3" fmla="*/ 1131445 h 1131445"/>
              <a:gd name="connsiteX4" fmla="*/ 0 w 1616350"/>
              <a:gd name="connsiteY4" fmla="*/ 1131445 h 1131445"/>
              <a:gd name="connsiteX5" fmla="*/ 565723 w 1616350"/>
              <a:gd name="connsiteY5" fmla="*/ 565723 h 1131445"/>
              <a:gd name="connsiteX6" fmla="*/ 0 w 1616350"/>
              <a:gd name="connsiteY6" fmla="*/ 0 h 11314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6350" h="1131445">
                <a:moveTo>
                  <a:pt x="1616349" y="0"/>
                </a:moveTo>
                <a:lnTo>
                  <a:pt x="1616349" y="735439"/>
                </a:lnTo>
                <a:lnTo>
                  <a:pt x="808174" y="1131445"/>
                </a:lnTo>
                <a:lnTo>
                  <a:pt x="1" y="735439"/>
                </a:lnTo>
                <a:lnTo>
                  <a:pt x="1" y="0"/>
                </a:lnTo>
                <a:lnTo>
                  <a:pt x="808174" y="396006"/>
                </a:lnTo>
                <a:lnTo>
                  <a:pt x="1616349"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2701" tIns="578424" rIns="12700" bIns="578422" spcCol="1270" anchor="ctr"/>
          <a:lstStyle/>
          <a:p>
            <a:pPr algn="ctr" defTabSz="889000" eaLnBrk="0" hangingPunct="0">
              <a:lnSpc>
                <a:spcPct val="90000"/>
              </a:lnSpc>
              <a:spcAft>
                <a:spcPct val="35000"/>
              </a:spcAft>
              <a:defRPr/>
            </a:pPr>
            <a:r>
              <a:rPr lang="zh-CN" altLang="en-US" sz="2000" b="1" dirty="0">
                <a:solidFill>
                  <a:schemeClr val="tx1"/>
                </a:solidFill>
                <a:latin typeface="黑体" panose="02010609060101010101" pitchFamily="49" charset="-122"/>
                <a:ea typeface="黑体" panose="02010609060101010101" pitchFamily="49" charset="-122"/>
              </a:rPr>
              <a:t>质量承诺</a:t>
            </a:r>
            <a:endParaRPr lang="en-US" altLang="zh-CN" sz="2000" b="1" dirty="0">
              <a:solidFill>
                <a:schemeClr val="tx1"/>
              </a:solidFill>
              <a:latin typeface="黑体" panose="02010609060101010101" pitchFamily="49" charset="-122"/>
              <a:ea typeface="黑体" panose="02010609060101010101" pitchFamily="49" charset="-122"/>
            </a:endParaRPr>
          </a:p>
          <a:p>
            <a:pPr algn="ctr" defTabSz="889000" eaLnBrk="0" hangingPunct="0">
              <a:lnSpc>
                <a:spcPct val="90000"/>
              </a:lnSpc>
              <a:spcAft>
                <a:spcPct val="35000"/>
              </a:spcAft>
              <a:defRPr/>
            </a:pPr>
            <a:r>
              <a:rPr lang="zh-CN" altLang="en-US" sz="2000" b="1" dirty="0">
                <a:solidFill>
                  <a:schemeClr val="tx1"/>
                </a:solidFill>
                <a:latin typeface="黑体" panose="02010609060101010101" pitchFamily="49" charset="-122"/>
                <a:ea typeface="黑体" panose="02010609060101010101" pitchFamily="49" charset="-122"/>
              </a:rPr>
              <a:t>要求</a:t>
            </a:r>
          </a:p>
        </p:txBody>
      </p:sp>
      <p:sp>
        <p:nvSpPr>
          <p:cNvPr id="14" name="任意多边形 13"/>
          <p:cNvSpPr/>
          <p:nvPr/>
        </p:nvSpPr>
        <p:spPr>
          <a:xfrm>
            <a:off x="2146300" y="4699000"/>
            <a:ext cx="8867775" cy="1050925"/>
          </a:xfrm>
          <a:custGeom>
            <a:avLst/>
            <a:gdLst>
              <a:gd name="connsiteX0" fmla="*/ 175200 w 1051180"/>
              <a:gd name="connsiteY0" fmla="*/ 0 h 6996554"/>
              <a:gd name="connsiteX1" fmla="*/ 875980 w 1051180"/>
              <a:gd name="connsiteY1" fmla="*/ 0 h 6996554"/>
              <a:gd name="connsiteX2" fmla="*/ 1051180 w 1051180"/>
              <a:gd name="connsiteY2" fmla="*/ 175200 h 6996554"/>
              <a:gd name="connsiteX3" fmla="*/ 1051180 w 1051180"/>
              <a:gd name="connsiteY3" fmla="*/ 6996554 h 6996554"/>
              <a:gd name="connsiteX4" fmla="*/ 1051180 w 1051180"/>
              <a:gd name="connsiteY4" fmla="*/ 6996554 h 6996554"/>
              <a:gd name="connsiteX5" fmla="*/ 0 w 1051180"/>
              <a:gd name="connsiteY5" fmla="*/ 6996554 h 6996554"/>
              <a:gd name="connsiteX6" fmla="*/ 0 w 1051180"/>
              <a:gd name="connsiteY6" fmla="*/ 6996554 h 6996554"/>
              <a:gd name="connsiteX7" fmla="*/ 0 w 1051180"/>
              <a:gd name="connsiteY7" fmla="*/ 175200 h 6996554"/>
              <a:gd name="connsiteX8" fmla="*/ 175200 w 1051180"/>
              <a:gd name="connsiteY8" fmla="*/ 0 h 6996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1180" h="6996554">
                <a:moveTo>
                  <a:pt x="1051180" y="1166117"/>
                </a:moveTo>
                <a:lnTo>
                  <a:pt x="1051180" y="5830437"/>
                </a:lnTo>
                <a:cubicBezTo>
                  <a:pt x="1051180" y="6474462"/>
                  <a:pt x="1039395" y="6996551"/>
                  <a:pt x="1024858" y="6996551"/>
                </a:cubicBezTo>
                <a:lnTo>
                  <a:pt x="0" y="6996551"/>
                </a:lnTo>
                <a:lnTo>
                  <a:pt x="0" y="6996551"/>
                </a:lnTo>
                <a:lnTo>
                  <a:pt x="0" y="3"/>
                </a:lnTo>
                <a:lnTo>
                  <a:pt x="0" y="3"/>
                </a:lnTo>
                <a:lnTo>
                  <a:pt x="1024858" y="3"/>
                </a:lnTo>
                <a:cubicBezTo>
                  <a:pt x="1039395" y="3"/>
                  <a:pt x="1051180" y="522092"/>
                  <a:pt x="1051180" y="1166117"/>
                </a:cubicBezTo>
                <a:close/>
              </a:path>
            </a:pathLst>
          </a:custGeom>
          <a:solidFill>
            <a:schemeClr val="bg1">
              <a:lumMod val="20000"/>
              <a:lumOff val="80000"/>
              <a:alpha val="90000"/>
            </a:schemeClr>
          </a:solid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lIns="149352" tIns="64649" rIns="64649" bIns="64649" spcCol="1270" anchor="ctr"/>
          <a:lstStyle/>
          <a:p>
            <a:pPr marL="0" lvl="1" defTabSz="933450" eaLnBrk="0" hangingPunct="0">
              <a:lnSpc>
                <a:spcPct val="120000"/>
              </a:lnSpc>
              <a:spcAft>
                <a:spcPct val="15000"/>
              </a:spcAft>
              <a:defRPr/>
            </a:pPr>
            <a:r>
              <a:rPr lang="zh-CN" altLang="en-US" sz="2400" dirty="0">
                <a:solidFill>
                  <a:schemeClr val="bg2">
                    <a:lumMod val="50000"/>
                  </a:schemeClr>
                </a:solidFill>
                <a:latin typeface="宋体" panose="02010600030101010101" pitchFamily="2" charset="-122"/>
                <a:ea typeface="宋体" panose="02010600030101010101" pitchFamily="2" charset="-122"/>
              </a:rPr>
              <a:t>产品销售后要求，包括用户保修包换、安装维护等“优售后、重承诺、可追溯”的</a:t>
            </a:r>
            <a:r>
              <a:rPr lang="zh-CN" altLang="en-US" sz="2400" b="1" dirty="0">
                <a:solidFill>
                  <a:schemeClr val="bg2">
                    <a:lumMod val="50000"/>
                  </a:schemeClr>
                </a:solidFill>
                <a:latin typeface="宋体" panose="02010600030101010101" pitchFamily="2" charset="-122"/>
                <a:ea typeface="宋体" panose="02010600030101010101" pitchFamily="2" charset="-122"/>
              </a:rPr>
              <a:t>服务要求</a:t>
            </a:r>
          </a:p>
        </p:txBody>
      </p:sp>
      <p:pic>
        <p:nvPicPr>
          <p:cNvPr id="18448" name="图片 22"/>
          <p:cNvPicPr>
            <a:picLocks noChangeAspect="1"/>
          </p:cNvPicPr>
          <p:nvPr/>
        </p:nvPicPr>
        <p:blipFill>
          <a:blip r:embed="rId2"/>
          <a:srcRect/>
          <a:stretch>
            <a:fillRect/>
          </a:stretch>
        </p:blipFill>
        <p:spPr bwMode="auto">
          <a:xfrm>
            <a:off x="11014075" y="0"/>
            <a:ext cx="1189038" cy="1123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7" name="组合 3"/>
          <p:cNvGrpSpPr>
            <a:grpSpLocks/>
          </p:cNvGrpSpPr>
          <p:nvPr/>
        </p:nvGrpSpPr>
        <p:grpSpPr bwMode="auto">
          <a:xfrm flipH="1">
            <a:off x="11182350" y="0"/>
            <a:ext cx="1009650" cy="100965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2" name="直角三角形 1"/>
            <p:cNvSpPr/>
            <p:nvPr/>
          </p:nvSpPr>
          <p:spPr>
            <a:xfrm rot="5400000">
              <a:off x="-4" y="0"/>
              <a:ext cx="2972071" cy="2972068"/>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grpSp>
        <p:nvGrpSpPr>
          <p:cNvPr id="19458" name="组合 14"/>
          <p:cNvGrpSpPr>
            <a:grpSpLocks/>
          </p:cNvGrpSpPr>
          <p:nvPr/>
        </p:nvGrpSpPr>
        <p:grpSpPr bwMode="auto">
          <a:xfrm flipV="1">
            <a:off x="0" y="5829300"/>
            <a:ext cx="1028700" cy="1028700"/>
            <a:chOff x="0" y="0"/>
            <a:chExt cx="3600450" cy="3600450"/>
          </a:xfrm>
        </p:grpSpPr>
        <p:sp>
          <p:nvSpPr>
            <p:cNvPr id="16" name="直角三角形 15"/>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17" name="直角三角形 16"/>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
        <p:nvSpPr>
          <p:cNvPr id="19459" name="矩形 15"/>
          <p:cNvSpPr>
            <a:spLocks noChangeArrowheads="1"/>
          </p:cNvSpPr>
          <p:nvPr/>
        </p:nvSpPr>
        <p:spPr bwMode="auto">
          <a:xfrm>
            <a:off x="7745413" y="4114800"/>
            <a:ext cx="1397000"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19460" name="矩形 17"/>
          <p:cNvSpPr>
            <a:spLocks noChangeArrowheads="1"/>
          </p:cNvSpPr>
          <p:nvPr/>
        </p:nvSpPr>
        <p:spPr bwMode="auto">
          <a:xfrm>
            <a:off x="9498013" y="4114800"/>
            <a:ext cx="1398587"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3" name="标题 2"/>
          <p:cNvSpPr>
            <a:spLocks noGrp="1"/>
          </p:cNvSpPr>
          <p:nvPr>
            <p:ph type="title"/>
          </p:nvPr>
        </p:nvSpPr>
        <p:spPr>
          <a:xfrm>
            <a:off x="1122363" y="327025"/>
            <a:ext cx="7612062" cy="979488"/>
          </a:xfrm>
        </p:spPr>
        <p:txBody>
          <a:bodyPr/>
          <a:lstStyle/>
          <a:p>
            <a:pPr eaLnBrk="1" hangingPunct="1">
              <a:defRPr/>
            </a:pPr>
            <a:r>
              <a:rPr/>
              <a:t>二、“浙江制造”标准研制流程及要求</a:t>
            </a:r>
          </a:p>
        </p:txBody>
      </p:sp>
      <p:cxnSp>
        <p:nvCxnSpPr>
          <p:cNvPr id="18" name="直接连接符 17"/>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文本框 3"/>
          <p:cNvSpPr txBox="1"/>
          <p:nvPr/>
        </p:nvSpPr>
        <p:spPr>
          <a:xfrm>
            <a:off x="1003300" y="1055688"/>
            <a:ext cx="10553700" cy="5262562"/>
          </a:xfrm>
          <a:prstGeom prst="rect">
            <a:avLst/>
          </a:prstGeom>
          <a:noFill/>
        </p:spPr>
        <p:txBody>
          <a:bodyPr>
            <a:spAutoFit/>
          </a:bodyPr>
          <a:lstStyle/>
          <a:p>
            <a:pPr eaLnBrk="0" hangingPunct="0">
              <a:spcBef>
                <a:spcPts val="600"/>
              </a:spcBef>
              <a:spcAft>
                <a:spcPts val="600"/>
              </a:spcAft>
              <a:defRPr/>
            </a:pPr>
            <a:r>
              <a:rPr lang="zh-CN" altLang="en-US" sz="4000" dirty="0">
                <a:solidFill>
                  <a:srgbClr val="2B2B31"/>
                </a:solidFill>
                <a:latin typeface="黑体" panose="02010609060101010101" pitchFamily="49" charset="-122"/>
                <a:ea typeface="黑体" panose="02010609060101010101" pitchFamily="49" charset="-122"/>
                <a:cs typeface="+mn-cs"/>
              </a:rPr>
              <a:t>标准研制需求分析</a:t>
            </a:r>
            <a:endParaRPr lang="en-US" altLang="zh-CN" sz="4000" dirty="0">
              <a:solidFill>
                <a:srgbClr val="2B2B31"/>
              </a:solidFill>
              <a:latin typeface="黑体" panose="02010609060101010101" pitchFamily="49" charset="-122"/>
              <a:ea typeface="黑体" panose="02010609060101010101" pitchFamily="49" charset="-122"/>
              <a:cs typeface="+mn-cs"/>
            </a:endParaRPr>
          </a:p>
          <a:p>
            <a:pPr algn="ctr" eaLnBrk="0" hangingPunct="0">
              <a:spcBef>
                <a:spcPts val="0"/>
              </a:spcBef>
              <a:spcAft>
                <a:spcPts val="0"/>
              </a:spcAft>
              <a:defRPr/>
            </a:pPr>
            <a:endParaRPr lang="en-US" altLang="zh-CN" sz="1600" dirty="0">
              <a:solidFill>
                <a:srgbClr val="2B2B31"/>
              </a:solidFill>
              <a:latin typeface="黑体" panose="02010609060101010101" pitchFamily="49" charset="-122"/>
              <a:ea typeface="黑体" panose="02010609060101010101" pitchFamily="49" charset="-122"/>
              <a:cs typeface="+mn-cs"/>
            </a:endParaRPr>
          </a:p>
          <a:p>
            <a:pPr marL="571500" indent="-571500" eaLnBrk="0" hangingPunct="0">
              <a:spcBef>
                <a:spcPts val="600"/>
              </a:spcBef>
              <a:spcAft>
                <a:spcPts val="600"/>
              </a:spcAft>
              <a:buFont typeface="Wingdings" panose="05000000000000000000" pitchFamily="2" charset="2"/>
              <a:buChar char="Ø"/>
              <a:defRPr/>
            </a:pPr>
            <a:r>
              <a:rPr lang="zh-CN" altLang="en-US" sz="2800" dirty="0">
                <a:solidFill>
                  <a:srgbClr val="2B2B31"/>
                </a:solidFill>
                <a:latin typeface="黑体" panose="02010609060101010101" pitchFamily="49" charset="-122"/>
                <a:ea typeface="黑体" panose="02010609060101010101" pitchFamily="49" charset="-122"/>
                <a:cs typeface="+mn-cs"/>
              </a:rPr>
              <a:t>制标目标：提升客户满意度</a:t>
            </a:r>
            <a:endParaRPr lang="en-US" altLang="zh-CN" sz="2800" dirty="0">
              <a:solidFill>
                <a:srgbClr val="2B2B31"/>
              </a:solidFill>
              <a:latin typeface="黑体" panose="02010609060101010101" pitchFamily="49" charset="-122"/>
              <a:ea typeface="黑体" panose="02010609060101010101" pitchFamily="49" charset="-122"/>
              <a:cs typeface="+mn-cs"/>
            </a:endParaRPr>
          </a:p>
          <a:p>
            <a:pPr marL="571500" indent="-571500" eaLnBrk="0" hangingPunct="0">
              <a:spcBef>
                <a:spcPts val="600"/>
              </a:spcBef>
              <a:spcAft>
                <a:spcPts val="600"/>
              </a:spcAft>
              <a:buFont typeface="Wingdings" panose="05000000000000000000" pitchFamily="2" charset="2"/>
              <a:buChar char="Ø"/>
              <a:defRPr/>
            </a:pPr>
            <a:r>
              <a:rPr lang="zh-CN" altLang="en-US" sz="2800" dirty="0">
                <a:solidFill>
                  <a:srgbClr val="2B2B31"/>
                </a:solidFill>
                <a:latin typeface="黑体" panose="02010609060101010101" pitchFamily="49" charset="-122"/>
                <a:ea typeface="黑体" panose="02010609060101010101" pitchFamily="49" charset="-122"/>
                <a:cs typeface="+mn-cs"/>
              </a:rPr>
              <a:t>研制要求：全生命周期</a:t>
            </a:r>
            <a:endParaRPr lang="en-US" altLang="zh-CN" sz="2800" dirty="0">
              <a:solidFill>
                <a:srgbClr val="2B2B31"/>
              </a:solidFill>
              <a:latin typeface="黑体" panose="02010609060101010101" pitchFamily="49" charset="-122"/>
              <a:ea typeface="黑体" panose="02010609060101010101" pitchFamily="49" charset="-122"/>
              <a:cs typeface="+mn-cs"/>
            </a:endParaRPr>
          </a:p>
          <a:p>
            <a:pPr marL="571500" indent="-571500" eaLnBrk="0" hangingPunct="0">
              <a:spcBef>
                <a:spcPts val="600"/>
              </a:spcBef>
              <a:spcAft>
                <a:spcPts val="600"/>
              </a:spcAft>
              <a:buFont typeface="Wingdings" panose="05000000000000000000" pitchFamily="2" charset="2"/>
              <a:buChar char="Ø"/>
              <a:defRPr/>
            </a:pPr>
            <a:r>
              <a:rPr lang="zh-CN" altLang="en-US" sz="2800" dirty="0">
                <a:solidFill>
                  <a:srgbClr val="2B2B31"/>
                </a:solidFill>
                <a:latin typeface="黑体" panose="02010609060101010101" pitchFamily="49" charset="-122"/>
                <a:ea typeface="黑体" panose="02010609060101010101" pitchFamily="49" charset="-122"/>
                <a:cs typeface="+mn-cs"/>
              </a:rPr>
              <a:t>重点考虑：提高、增加、完善</a:t>
            </a:r>
            <a:endParaRPr lang="en-US" altLang="zh-CN" sz="2800" dirty="0">
              <a:solidFill>
                <a:srgbClr val="2B2B31"/>
              </a:solidFill>
              <a:latin typeface="黑体" panose="02010609060101010101" pitchFamily="49" charset="-122"/>
              <a:ea typeface="黑体" panose="02010609060101010101" pitchFamily="49" charset="-122"/>
              <a:cs typeface="+mn-cs"/>
            </a:endParaRPr>
          </a:p>
          <a:p>
            <a:pPr marL="571500" indent="-571500" eaLnBrk="0" hangingPunct="0">
              <a:spcBef>
                <a:spcPts val="600"/>
              </a:spcBef>
              <a:spcAft>
                <a:spcPts val="600"/>
              </a:spcAft>
              <a:buFont typeface="Wingdings" panose="05000000000000000000" pitchFamily="2" charset="2"/>
              <a:buChar char="Ø"/>
              <a:defRPr/>
            </a:pPr>
            <a:r>
              <a:rPr lang="zh-CN" altLang="en-US" sz="2800" dirty="0">
                <a:solidFill>
                  <a:srgbClr val="2B2B31"/>
                </a:solidFill>
                <a:latin typeface="黑体" panose="02010609060101010101" pitchFamily="49" charset="-122"/>
                <a:ea typeface="黑体" panose="02010609060101010101" pitchFamily="49" charset="-122"/>
                <a:cs typeface="+mn-cs"/>
              </a:rPr>
              <a:t>关键要素：目标特征、主要技术指标、检测方法或者质量承诺</a:t>
            </a:r>
            <a:endParaRPr lang="en-US" altLang="zh-CN" sz="2800" dirty="0">
              <a:solidFill>
                <a:srgbClr val="2B2B31"/>
              </a:solidFill>
              <a:latin typeface="黑体" panose="02010609060101010101" pitchFamily="49" charset="-122"/>
              <a:ea typeface="黑体" panose="02010609060101010101" pitchFamily="49" charset="-122"/>
              <a:cs typeface="+mn-cs"/>
            </a:endParaRPr>
          </a:p>
          <a:p>
            <a:pPr marL="571500" indent="-571500" eaLnBrk="0" hangingPunct="0">
              <a:spcBef>
                <a:spcPts val="600"/>
              </a:spcBef>
              <a:spcAft>
                <a:spcPts val="600"/>
              </a:spcAft>
              <a:buFont typeface="Arial" panose="020B0604020202020204" pitchFamily="34" charset="0"/>
              <a:buChar char="•"/>
              <a:defRPr/>
            </a:pPr>
            <a:endParaRPr lang="en-US" altLang="zh-CN" sz="2800" b="1" dirty="0">
              <a:solidFill>
                <a:srgbClr val="2B2B31"/>
              </a:solidFill>
              <a:latin typeface="黑体" panose="02010609060101010101" pitchFamily="49" charset="-122"/>
              <a:ea typeface="黑体" panose="02010609060101010101" pitchFamily="49" charset="-122"/>
              <a:cs typeface="+mn-cs"/>
            </a:endParaRPr>
          </a:p>
          <a:p>
            <a:pPr indent="720000" eaLnBrk="0" hangingPunct="0">
              <a:lnSpc>
                <a:spcPct val="125000"/>
              </a:lnSpc>
              <a:defRPr/>
            </a:pPr>
            <a:r>
              <a:rPr lang="zh-CN" altLang="en-US" sz="2000" dirty="0">
                <a:solidFill>
                  <a:srgbClr val="2B2B31"/>
                </a:solidFill>
                <a:latin typeface="宋体" panose="02010600030101010101" pitchFamily="2" charset="-122"/>
                <a:ea typeface="宋体" panose="02010600030101010101" pitchFamily="2" charset="-122"/>
                <a:cs typeface="+mn-cs"/>
              </a:rPr>
              <a:t>以提升客户满意度为目标，以参考的主要标准、产品存在的主要质量问题以及产业实际为基础，从全生命周期角度出发，提出制定该产品“浙江制造”标准是应当重点考虑提高、增加或者完善的目标特征、主要技术指标、检测方法或者质量承诺。</a:t>
            </a:r>
          </a:p>
        </p:txBody>
      </p:sp>
      <p:pic>
        <p:nvPicPr>
          <p:cNvPr id="19464" name="图片 13"/>
          <p:cNvPicPr>
            <a:picLocks noChangeAspect="1"/>
          </p:cNvPicPr>
          <p:nvPr/>
        </p:nvPicPr>
        <p:blipFill>
          <a:blip r:embed="rId2"/>
          <a:srcRect/>
          <a:stretch>
            <a:fillRect/>
          </a:stretch>
        </p:blipFill>
        <p:spPr bwMode="auto">
          <a:xfrm>
            <a:off x="11014075" y="0"/>
            <a:ext cx="1189038" cy="1123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1" name="组合 3"/>
          <p:cNvGrpSpPr>
            <a:grpSpLocks/>
          </p:cNvGrpSpPr>
          <p:nvPr/>
        </p:nvGrpSpPr>
        <p:grpSpPr bwMode="auto">
          <a:xfrm flipH="1">
            <a:off x="11182350" y="0"/>
            <a:ext cx="1009650" cy="100965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2" name="直角三角形 1"/>
            <p:cNvSpPr/>
            <p:nvPr/>
          </p:nvSpPr>
          <p:spPr>
            <a:xfrm rot="5400000">
              <a:off x="-4" y="0"/>
              <a:ext cx="2972071" cy="2972068"/>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grpSp>
        <p:nvGrpSpPr>
          <p:cNvPr id="20482" name="组合 14"/>
          <p:cNvGrpSpPr>
            <a:grpSpLocks/>
          </p:cNvGrpSpPr>
          <p:nvPr/>
        </p:nvGrpSpPr>
        <p:grpSpPr bwMode="auto">
          <a:xfrm flipV="1">
            <a:off x="0" y="5829300"/>
            <a:ext cx="1028700" cy="1028700"/>
            <a:chOff x="0" y="0"/>
            <a:chExt cx="3600450" cy="3600450"/>
          </a:xfrm>
        </p:grpSpPr>
        <p:sp>
          <p:nvSpPr>
            <p:cNvPr id="16" name="直角三角形 15"/>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17" name="直角三角形 16"/>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
        <p:nvSpPr>
          <p:cNvPr id="3" name="标题 2"/>
          <p:cNvSpPr>
            <a:spLocks noGrp="1"/>
          </p:cNvSpPr>
          <p:nvPr>
            <p:ph type="title"/>
          </p:nvPr>
        </p:nvSpPr>
        <p:spPr>
          <a:xfrm>
            <a:off x="1122363" y="327025"/>
            <a:ext cx="7612062" cy="979488"/>
          </a:xfrm>
        </p:spPr>
        <p:txBody>
          <a:bodyPr/>
          <a:lstStyle/>
          <a:p>
            <a:pPr eaLnBrk="1" hangingPunct="1">
              <a:defRPr/>
            </a:pPr>
            <a:r>
              <a:rPr/>
              <a:t>二、“浙江制造”标准研制流程及要求</a:t>
            </a:r>
          </a:p>
        </p:txBody>
      </p:sp>
      <p:cxnSp>
        <p:nvCxnSpPr>
          <p:cNvPr id="18" name="直接连接符 17"/>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20485" name="文本框 3"/>
          <p:cNvSpPr txBox="1">
            <a:spLocks noChangeArrowheads="1"/>
          </p:cNvSpPr>
          <p:nvPr/>
        </p:nvSpPr>
        <p:spPr bwMode="auto">
          <a:xfrm>
            <a:off x="849313" y="922338"/>
            <a:ext cx="10771187" cy="706437"/>
          </a:xfrm>
          <a:prstGeom prst="rect">
            <a:avLst/>
          </a:prstGeom>
          <a:noFill/>
          <a:ln w="9525">
            <a:noFill/>
            <a:miter lim="800000"/>
            <a:headEnd/>
            <a:tailEnd/>
          </a:ln>
        </p:spPr>
        <p:txBody>
          <a:bodyPr>
            <a:spAutoFit/>
          </a:bodyPr>
          <a:lstStyle/>
          <a:p>
            <a:pPr eaLnBrk="0" hangingPunct="0"/>
            <a:r>
              <a:rPr lang="zh-CN" altLang="en-US" sz="4000">
                <a:solidFill>
                  <a:srgbClr val="2B2B31"/>
                </a:solidFill>
                <a:latin typeface="黑体" pitchFamily="49" charset="-122"/>
                <a:ea typeface="黑体" pitchFamily="49" charset="-122"/>
              </a:rPr>
              <a:t>“浙江制造”标准制定程序：</a:t>
            </a:r>
          </a:p>
        </p:txBody>
      </p:sp>
      <p:sp>
        <p:nvSpPr>
          <p:cNvPr id="11" name="燕尾形 10"/>
          <p:cNvSpPr/>
          <p:nvPr/>
        </p:nvSpPr>
        <p:spPr>
          <a:xfrm>
            <a:off x="1914525" y="2741613"/>
            <a:ext cx="1741488" cy="215900"/>
          </a:xfrm>
          <a:prstGeom prst="chevron">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altLang="zh-CN" sz="4800" dirty="0">
                <a:solidFill>
                  <a:srgbClr val="2B2B31"/>
                </a:solidFill>
              </a:rPr>
              <a:t>1</a:t>
            </a:r>
            <a:endParaRPr lang="zh-CN" altLang="en-US" sz="4400" dirty="0">
              <a:solidFill>
                <a:srgbClr val="2B2B31"/>
              </a:solidFill>
            </a:endParaRPr>
          </a:p>
        </p:txBody>
      </p:sp>
      <p:sp>
        <p:nvSpPr>
          <p:cNvPr id="20" name="燕尾形 19"/>
          <p:cNvSpPr/>
          <p:nvPr/>
        </p:nvSpPr>
        <p:spPr>
          <a:xfrm>
            <a:off x="3656013" y="4675188"/>
            <a:ext cx="1741487" cy="215900"/>
          </a:xfrm>
          <a:prstGeom prst="chevron">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altLang="zh-CN" sz="4800" dirty="0">
                <a:solidFill>
                  <a:srgbClr val="2B2B31"/>
                </a:solidFill>
              </a:rPr>
              <a:t>2</a:t>
            </a:r>
            <a:endParaRPr lang="zh-CN" altLang="en-US" sz="4800" dirty="0">
              <a:solidFill>
                <a:srgbClr val="2B2B31"/>
              </a:solidFill>
            </a:endParaRPr>
          </a:p>
        </p:txBody>
      </p:sp>
      <p:sp>
        <p:nvSpPr>
          <p:cNvPr id="22" name="燕尾形 21"/>
          <p:cNvSpPr/>
          <p:nvPr/>
        </p:nvSpPr>
        <p:spPr>
          <a:xfrm>
            <a:off x="8878888" y="2741613"/>
            <a:ext cx="1741487" cy="215900"/>
          </a:xfrm>
          <a:prstGeom prst="chevron">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altLang="zh-CN" sz="4800" dirty="0">
                <a:solidFill>
                  <a:srgbClr val="2B2B31"/>
                </a:solidFill>
              </a:rPr>
              <a:t>5</a:t>
            </a:r>
            <a:endParaRPr lang="zh-CN" altLang="en-US" sz="4800" dirty="0">
              <a:solidFill>
                <a:srgbClr val="2B2B31"/>
              </a:solidFill>
            </a:endParaRPr>
          </a:p>
        </p:txBody>
      </p:sp>
      <p:sp>
        <p:nvSpPr>
          <p:cNvPr id="23" name="燕尾形 22"/>
          <p:cNvSpPr/>
          <p:nvPr/>
        </p:nvSpPr>
        <p:spPr>
          <a:xfrm>
            <a:off x="7138988" y="4675188"/>
            <a:ext cx="1739900" cy="215900"/>
          </a:xfrm>
          <a:prstGeom prst="chevron">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altLang="zh-CN" sz="4800" dirty="0">
                <a:solidFill>
                  <a:srgbClr val="2B2B31"/>
                </a:solidFill>
              </a:rPr>
              <a:t>4</a:t>
            </a:r>
            <a:endParaRPr lang="zh-CN" altLang="en-US" sz="4800" dirty="0">
              <a:solidFill>
                <a:srgbClr val="2B2B31"/>
              </a:solidFill>
            </a:endParaRPr>
          </a:p>
        </p:txBody>
      </p:sp>
      <p:sp>
        <p:nvSpPr>
          <p:cNvPr id="24" name="燕尾形 23"/>
          <p:cNvSpPr/>
          <p:nvPr/>
        </p:nvSpPr>
        <p:spPr>
          <a:xfrm>
            <a:off x="5397500" y="2741613"/>
            <a:ext cx="1741488" cy="215900"/>
          </a:xfrm>
          <a:prstGeom prst="chevron">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altLang="zh-CN" sz="4800" dirty="0">
                <a:solidFill>
                  <a:srgbClr val="2B2B31"/>
                </a:solidFill>
              </a:rPr>
              <a:t>3</a:t>
            </a:r>
            <a:endParaRPr lang="zh-CN" altLang="en-US" sz="4800" dirty="0">
              <a:solidFill>
                <a:srgbClr val="2B2B31"/>
              </a:solidFill>
            </a:endParaRPr>
          </a:p>
        </p:txBody>
      </p:sp>
      <p:sp>
        <p:nvSpPr>
          <p:cNvPr id="14" name="圆角矩形 13"/>
          <p:cNvSpPr/>
          <p:nvPr/>
        </p:nvSpPr>
        <p:spPr>
          <a:xfrm>
            <a:off x="2154238" y="3287713"/>
            <a:ext cx="1263650" cy="981075"/>
          </a:xfrm>
          <a:prstGeom prst="roundRect">
            <a:avLst/>
          </a:prstGeom>
          <a:solidFill>
            <a:schemeClr val="bg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zh-CN" altLang="en-US" sz="2800" dirty="0">
                <a:solidFill>
                  <a:srgbClr val="2B2B31"/>
                </a:solidFill>
                <a:latin typeface="宋体" pitchFamily="2" charset="-122"/>
                <a:ea typeface="宋体" pitchFamily="2" charset="-122"/>
              </a:rPr>
              <a:t>启动起草</a:t>
            </a:r>
          </a:p>
        </p:txBody>
      </p:sp>
      <p:sp>
        <p:nvSpPr>
          <p:cNvPr id="28" name="圆角矩形 27"/>
          <p:cNvSpPr/>
          <p:nvPr/>
        </p:nvSpPr>
        <p:spPr>
          <a:xfrm>
            <a:off x="3894138" y="3287713"/>
            <a:ext cx="1265237" cy="981075"/>
          </a:xfrm>
          <a:prstGeom prst="roundRect">
            <a:avLst/>
          </a:prstGeom>
          <a:solidFill>
            <a:schemeClr val="bg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zh-CN" altLang="en-US" sz="2800" dirty="0">
                <a:solidFill>
                  <a:srgbClr val="2B2B31"/>
                </a:solidFill>
                <a:latin typeface="宋体" pitchFamily="2" charset="-122"/>
                <a:ea typeface="宋体" pitchFamily="2" charset="-122"/>
              </a:rPr>
              <a:t>征求意见</a:t>
            </a:r>
          </a:p>
        </p:txBody>
      </p:sp>
      <p:sp>
        <p:nvSpPr>
          <p:cNvPr id="29" name="圆角矩形 28"/>
          <p:cNvSpPr/>
          <p:nvPr/>
        </p:nvSpPr>
        <p:spPr>
          <a:xfrm>
            <a:off x="5635625" y="3287713"/>
            <a:ext cx="1263650" cy="981075"/>
          </a:xfrm>
          <a:prstGeom prst="roundRect">
            <a:avLst/>
          </a:prstGeom>
          <a:solidFill>
            <a:schemeClr val="bg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zh-CN" altLang="en-US" sz="2800" dirty="0">
                <a:solidFill>
                  <a:srgbClr val="2B2B31"/>
                </a:solidFill>
                <a:latin typeface="宋体" pitchFamily="2" charset="-122"/>
                <a:ea typeface="宋体" pitchFamily="2" charset="-122"/>
              </a:rPr>
              <a:t>标准评审</a:t>
            </a:r>
          </a:p>
        </p:txBody>
      </p:sp>
      <p:sp>
        <p:nvSpPr>
          <p:cNvPr id="30" name="圆角矩形 29"/>
          <p:cNvSpPr/>
          <p:nvPr/>
        </p:nvSpPr>
        <p:spPr>
          <a:xfrm>
            <a:off x="7377113" y="3287713"/>
            <a:ext cx="1263650" cy="981075"/>
          </a:xfrm>
          <a:prstGeom prst="roundRect">
            <a:avLst/>
          </a:prstGeom>
          <a:solidFill>
            <a:schemeClr val="bg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zh-CN" altLang="en-US" sz="2800" dirty="0">
                <a:solidFill>
                  <a:srgbClr val="2B2B31"/>
                </a:solidFill>
                <a:latin typeface="宋体" pitchFamily="2" charset="-122"/>
                <a:ea typeface="宋体" pitchFamily="2" charset="-122"/>
              </a:rPr>
              <a:t>标准报批</a:t>
            </a:r>
          </a:p>
        </p:txBody>
      </p:sp>
      <p:sp>
        <p:nvSpPr>
          <p:cNvPr id="31" name="圆角矩形 30"/>
          <p:cNvSpPr/>
          <p:nvPr/>
        </p:nvSpPr>
        <p:spPr>
          <a:xfrm>
            <a:off x="9117013" y="3287713"/>
            <a:ext cx="1265237" cy="981075"/>
          </a:xfrm>
          <a:prstGeom prst="roundRect">
            <a:avLst/>
          </a:prstGeom>
          <a:solidFill>
            <a:schemeClr val="bg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zh-CN" altLang="en-US" sz="2800" dirty="0">
                <a:solidFill>
                  <a:srgbClr val="2B2B31"/>
                </a:solidFill>
                <a:latin typeface="宋体" pitchFamily="2" charset="-122"/>
                <a:ea typeface="宋体" pitchFamily="2" charset="-122"/>
              </a:rPr>
              <a:t>发布公开</a:t>
            </a:r>
          </a:p>
        </p:txBody>
      </p:sp>
      <p:pic>
        <p:nvPicPr>
          <p:cNvPr id="20496" name="图片 24"/>
          <p:cNvPicPr>
            <a:picLocks noChangeAspect="1"/>
          </p:cNvPicPr>
          <p:nvPr/>
        </p:nvPicPr>
        <p:blipFill>
          <a:blip r:embed="rId2"/>
          <a:srcRect/>
          <a:stretch>
            <a:fillRect/>
          </a:stretch>
        </p:blipFill>
        <p:spPr bwMode="auto">
          <a:xfrm>
            <a:off x="11014075" y="0"/>
            <a:ext cx="1189038" cy="1123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标题 1">
            <a:extLst>
              <a:ext uri="{FF2B5EF4-FFF2-40B4-BE49-F238E27FC236}"/>
            </a:extLst>
          </p:cNvPr>
          <p:cNvSpPr>
            <a:spLocks noGrp="1"/>
          </p:cNvSpPr>
          <p:nvPr>
            <p:ph type="title"/>
          </p:nvPr>
        </p:nvSpPr>
        <p:spPr>
          <a:xfrm>
            <a:off x="1122363" y="327025"/>
            <a:ext cx="6113462" cy="536575"/>
          </a:xfrm>
        </p:spPr>
        <p:txBody>
          <a:bodyPr/>
          <a:lstStyle/>
          <a:p>
            <a:pPr eaLnBrk="1" hangingPunct="1">
              <a:defRPr/>
            </a:pPr>
            <a:r>
              <a:rPr/>
              <a:t>三、“浙江制造”标准制订要点</a:t>
            </a:r>
          </a:p>
        </p:txBody>
      </p:sp>
      <p:sp>
        <p:nvSpPr>
          <p:cNvPr id="3" name="矩形 2">
            <a:extLst>
              <a:ext uri="{FF2B5EF4-FFF2-40B4-BE49-F238E27FC236}"/>
            </a:extLst>
          </p:cNvPr>
          <p:cNvSpPr/>
          <p:nvPr/>
        </p:nvSpPr>
        <p:spPr>
          <a:xfrm>
            <a:off x="954088" y="1257300"/>
            <a:ext cx="10112375" cy="4754563"/>
          </a:xfrm>
          <a:prstGeom prst="rect">
            <a:avLst/>
          </a:prstGeom>
        </p:spPr>
        <p:txBody>
          <a:bodyPr>
            <a:spAutoFit/>
          </a:bodyPr>
          <a:lstStyle/>
          <a:p>
            <a:pPr eaLnBrk="0" hangingPunct="0">
              <a:lnSpc>
                <a:spcPct val="150000"/>
              </a:lnSpc>
            </a:pPr>
            <a:r>
              <a:rPr lang="zh-CN" altLang="en-US" sz="2800">
                <a:solidFill>
                  <a:srgbClr val="2B2B31"/>
                </a:solidFill>
                <a:latin typeface="黑体" pitchFamily="49" charset="-122"/>
                <a:ea typeface="黑体" pitchFamily="49" charset="-122"/>
              </a:rPr>
              <a:t>“浙江制造”标准编写三大特性：</a:t>
            </a:r>
            <a:endParaRPr lang="en-US" altLang="zh-CN" sz="2800">
              <a:solidFill>
                <a:srgbClr val="2B2B31"/>
              </a:solidFill>
              <a:latin typeface="黑体" pitchFamily="49" charset="-122"/>
              <a:ea typeface="黑体" pitchFamily="49" charset="-122"/>
            </a:endParaRPr>
          </a:p>
          <a:p>
            <a:pPr eaLnBrk="0" hangingPunct="0">
              <a:lnSpc>
                <a:spcPct val="150000"/>
              </a:lnSpc>
            </a:pPr>
            <a:r>
              <a:rPr lang="zh-CN" altLang="en-US" sz="2400">
                <a:solidFill>
                  <a:srgbClr val="2B2B31"/>
                </a:solidFill>
                <a:latin typeface="宋体" charset="-122"/>
                <a:ea typeface="宋体" charset="-122"/>
              </a:rPr>
              <a:t>差异性、先进性、特殊性（不同产品）</a:t>
            </a:r>
            <a:endParaRPr lang="en-US" altLang="zh-CN" sz="2400">
              <a:solidFill>
                <a:srgbClr val="2B2B31"/>
              </a:solidFill>
              <a:latin typeface="宋体" charset="-122"/>
              <a:ea typeface="宋体" charset="-122"/>
            </a:endParaRPr>
          </a:p>
          <a:p>
            <a:pPr eaLnBrk="0" hangingPunct="0">
              <a:lnSpc>
                <a:spcPct val="150000"/>
              </a:lnSpc>
            </a:pPr>
            <a:r>
              <a:rPr lang="zh-CN" altLang="en-US" sz="2800">
                <a:solidFill>
                  <a:srgbClr val="2B2B31"/>
                </a:solidFill>
                <a:latin typeface="黑体" pitchFamily="49" charset="-122"/>
                <a:ea typeface="黑体" pitchFamily="49" charset="-122"/>
              </a:rPr>
              <a:t>标准可认证性问题：</a:t>
            </a:r>
            <a:endParaRPr lang="en-US" altLang="zh-CN" sz="2800">
              <a:solidFill>
                <a:srgbClr val="2B2B31"/>
              </a:solidFill>
              <a:latin typeface="黑体" pitchFamily="49" charset="-122"/>
              <a:ea typeface="黑体" pitchFamily="49" charset="-122"/>
            </a:endParaRPr>
          </a:p>
          <a:p>
            <a:pPr eaLnBrk="0" hangingPunct="0">
              <a:lnSpc>
                <a:spcPct val="150000"/>
              </a:lnSpc>
            </a:pPr>
            <a:r>
              <a:rPr lang="zh-CN" altLang="en-US" sz="2400">
                <a:solidFill>
                  <a:srgbClr val="2B2B31"/>
                </a:solidFill>
                <a:latin typeface="宋体" charset="-122"/>
                <a:ea typeface="宋体" charset="-122"/>
              </a:rPr>
              <a:t>标准、检测、认证一致性</a:t>
            </a:r>
            <a:endParaRPr lang="en-US" altLang="zh-CN" sz="2400">
              <a:solidFill>
                <a:srgbClr val="2B2B31"/>
              </a:solidFill>
              <a:latin typeface="宋体" charset="-122"/>
              <a:ea typeface="宋体" charset="-122"/>
            </a:endParaRPr>
          </a:p>
          <a:p>
            <a:pPr eaLnBrk="0" hangingPunct="0">
              <a:lnSpc>
                <a:spcPct val="150000"/>
              </a:lnSpc>
            </a:pPr>
            <a:r>
              <a:rPr lang="zh-CN" altLang="en-US" sz="2400">
                <a:solidFill>
                  <a:srgbClr val="2B2B31"/>
                </a:solidFill>
                <a:latin typeface="宋体" charset="-122"/>
                <a:ea typeface="宋体" charset="-122"/>
              </a:rPr>
              <a:t>可检测、可核实、可验证</a:t>
            </a:r>
            <a:endParaRPr lang="en-US" altLang="zh-CN" sz="2400">
              <a:solidFill>
                <a:srgbClr val="2B2B31"/>
              </a:solidFill>
              <a:latin typeface="宋体" charset="-122"/>
              <a:ea typeface="宋体" charset="-122"/>
            </a:endParaRPr>
          </a:p>
          <a:p>
            <a:pPr eaLnBrk="0" hangingPunct="0">
              <a:lnSpc>
                <a:spcPct val="150000"/>
              </a:lnSpc>
            </a:pPr>
            <a:r>
              <a:rPr lang="zh-CN" altLang="en-US" sz="2400">
                <a:solidFill>
                  <a:srgbClr val="2B2B31"/>
                </a:solidFill>
                <a:latin typeface="宋体" charset="-122"/>
                <a:ea typeface="宋体" charset="-122"/>
              </a:rPr>
              <a:t>科学</a:t>
            </a:r>
            <a:r>
              <a:rPr lang="en-US" altLang="zh-CN" sz="2400">
                <a:solidFill>
                  <a:srgbClr val="2B2B31"/>
                </a:solidFill>
                <a:latin typeface="宋体" charset="-122"/>
                <a:ea typeface="宋体" charset="-122"/>
              </a:rPr>
              <a:t>+</a:t>
            </a:r>
            <a:r>
              <a:rPr lang="zh-CN" altLang="en-US" sz="2400">
                <a:solidFill>
                  <a:srgbClr val="2B2B31"/>
                </a:solidFill>
                <a:latin typeface="宋体" charset="-122"/>
                <a:ea typeface="宋体" charset="-122"/>
              </a:rPr>
              <a:t>合理</a:t>
            </a:r>
            <a:r>
              <a:rPr lang="en-US" altLang="zh-CN" sz="2400">
                <a:solidFill>
                  <a:srgbClr val="2B2B31"/>
                </a:solidFill>
                <a:latin typeface="宋体" charset="-122"/>
                <a:ea typeface="宋体" charset="-122"/>
              </a:rPr>
              <a:t>+</a:t>
            </a:r>
            <a:r>
              <a:rPr lang="zh-CN" altLang="en-US" sz="2400">
                <a:solidFill>
                  <a:srgbClr val="2B2B31"/>
                </a:solidFill>
                <a:latin typeface="宋体" charset="-122"/>
                <a:ea typeface="宋体" charset="-122"/>
              </a:rPr>
              <a:t>必要</a:t>
            </a:r>
            <a:endParaRPr lang="en-US" altLang="zh-CN" sz="2400">
              <a:solidFill>
                <a:srgbClr val="2B2B31"/>
              </a:solidFill>
              <a:latin typeface="宋体" charset="-122"/>
              <a:ea typeface="宋体" charset="-122"/>
            </a:endParaRPr>
          </a:p>
          <a:p>
            <a:pPr eaLnBrk="0" hangingPunct="0">
              <a:lnSpc>
                <a:spcPct val="150000"/>
              </a:lnSpc>
            </a:pPr>
            <a:r>
              <a:rPr lang="zh-CN" altLang="en-US" sz="2800">
                <a:solidFill>
                  <a:srgbClr val="2B2B31"/>
                </a:solidFill>
                <a:latin typeface="黑体" pitchFamily="49" charset="-122"/>
                <a:ea typeface="黑体" pitchFamily="49" charset="-122"/>
              </a:rPr>
              <a:t>技术指标确定：</a:t>
            </a:r>
            <a:endParaRPr lang="en-US" altLang="zh-CN" sz="2800">
              <a:solidFill>
                <a:srgbClr val="2B2B31"/>
              </a:solidFill>
              <a:latin typeface="黑体" pitchFamily="49" charset="-122"/>
              <a:ea typeface="黑体" pitchFamily="49" charset="-122"/>
            </a:endParaRPr>
          </a:p>
          <a:p>
            <a:pPr eaLnBrk="0" hangingPunct="0">
              <a:lnSpc>
                <a:spcPct val="150000"/>
              </a:lnSpc>
            </a:pPr>
            <a:r>
              <a:rPr lang="zh-CN" altLang="en-US" sz="2400">
                <a:solidFill>
                  <a:srgbClr val="2B2B31"/>
                </a:solidFill>
                <a:latin typeface="宋体" charset="-122"/>
                <a:ea typeface="宋体" charset="-122"/>
              </a:rPr>
              <a:t>安全指标、节能指标、环保指标、可靠性指标、国际互认</a:t>
            </a:r>
          </a:p>
        </p:txBody>
      </p:sp>
      <p:pic>
        <p:nvPicPr>
          <p:cNvPr id="21508" name="图片 4"/>
          <p:cNvPicPr>
            <a:picLocks noChangeAspect="1"/>
          </p:cNvPicPr>
          <p:nvPr/>
        </p:nvPicPr>
        <p:blipFill>
          <a:blip r:embed="rId2"/>
          <a:srcRect/>
          <a:stretch>
            <a:fillRect/>
          </a:stretch>
        </p:blipFill>
        <p:spPr bwMode="auto">
          <a:xfrm>
            <a:off x="11014075" y="0"/>
            <a:ext cx="1189038" cy="1123950"/>
          </a:xfrm>
          <a:prstGeom prst="rect">
            <a:avLst/>
          </a:prstGeom>
          <a:noFill/>
          <a:ln w="9525">
            <a:noFill/>
            <a:miter lim="800000"/>
            <a:headEnd/>
            <a:tailEnd/>
          </a:ln>
        </p:spPr>
      </p:pic>
      <p:grpSp>
        <p:nvGrpSpPr>
          <p:cNvPr id="21509" name="组合 14"/>
          <p:cNvGrpSpPr>
            <a:grpSpLocks/>
          </p:cNvGrpSpPr>
          <p:nvPr/>
        </p:nvGrpSpPr>
        <p:grpSpPr bwMode="auto">
          <a:xfrm flipV="1">
            <a:off x="0" y="5829300"/>
            <a:ext cx="1028700" cy="1028700"/>
            <a:chOff x="0" y="0"/>
            <a:chExt cx="3600450" cy="3600450"/>
          </a:xfrm>
        </p:grpSpPr>
        <p:sp>
          <p:nvSpPr>
            <p:cNvPr id="7" name="直角三角形 6"/>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8" name="直角三角形 7"/>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标题 1">
            <a:extLst>
              <a:ext uri="{FF2B5EF4-FFF2-40B4-BE49-F238E27FC236}"/>
            </a:extLst>
          </p:cNvPr>
          <p:cNvSpPr>
            <a:spLocks noGrp="1"/>
          </p:cNvSpPr>
          <p:nvPr>
            <p:ph type="title"/>
          </p:nvPr>
        </p:nvSpPr>
        <p:spPr>
          <a:xfrm>
            <a:off x="1122363" y="327025"/>
            <a:ext cx="6113462" cy="536575"/>
          </a:xfrm>
        </p:spPr>
        <p:txBody>
          <a:bodyPr/>
          <a:lstStyle/>
          <a:p>
            <a:pPr eaLnBrk="1" hangingPunct="1">
              <a:defRPr/>
            </a:pPr>
            <a:r>
              <a:rPr/>
              <a:t>三、“浙江制造”标准制订要点</a:t>
            </a:r>
          </a:p>
        </p:txBody>
      </p:sp>
      <p:sp>
        <p:nvSpPr>
          <p:cNvPr id="3" name="矩形 2">
            <a:extLst>
              <a:ext uri="{FF2B5EF4-FFF2-40B4-BE49-F238E27FC236}"/>
            </a:extLst>
          </p:cNvPr>
          <p:cNvSpPr/>
          <p:nvPr/>
        </p:nvSpPr>
        <p:spPr>
          <a:xfrm>
            <a:off x="1196975" y="1814513"/>
            <a:ext cx="9747250" cy="4473575"/>
          </a:xfrm>
          <a:prstGeom prst="rect">
            <a:avLst/>
          </a:prstGeom>
        </p:spPr>
        <p:txBody>
          <a:bodyPr>
            <a:spAutoFit/>
          </a:bodyPr>
          <a:lstStyle/>
          <a:p>
            <a:pPr eaLnBrk="0" hangingPunct="0">
              <a:lnSpc>
                <a:spcPct val="150000"/>
              </a:lnSpc>
            </a:pPr>
            <a:r>
              <a:rPr lang="zh-CN" altLang="en-US" sz="2400">
                <a:solidFill>
                  <a:srgbClr val="0000CC"/>
                </a:solidFill>
                <a:latin typeface="黑体" pitchFamily="49" charset="-122"/>
                <a:ea typeface="黑体" pitchFamily="49" charset="-122"/>
              </a:rPr>
              <a:t>技术研发能力  </a:t>
            </a:r>
            <a:endParaRPr lang="en-US" altLang="zh-CN" sz="2400">
              <a:solidFill>
                <a:srgbClr val="0000CC"/>
              </a:solidFill>
              <a:latin typeface="黑体" pitchFamily="49" charset="-122"/>
              <a:ea typeface="黑体" pitchFamily="49" charset="-122"/>
            </a:endParaRPr>
          </a:p>
          <a:p>
            <a:pPr eaLnBrk="0" hangingPunct="0">
              <a:lnSpc>
                <a:spcPct val="150000"/>
              </a:lnSpc>
              <a:buFont typeface="Wingdings" pitchFamily="2" charset="2"/>
              <a:buChar char="Ø"/>
            </a:pPr>
            <a:r>
              <a:rPr lang="zh-CN" altLang="en-US" sz="2400">
                <a:solidFill>
                  <a:srgbClr val="2B2B31"/>
                </a:solidFill>
                <a:latin typeface="黑体" pitchFamily="49" charset="-122"/>
                <a:ea typeface="黑体" pitchFamily="49" charset="-122"/>
              </a:rPr>
              <a:t>好的产品首先是被设计出来的。设计研发能力是决定产品品质的 源头和关键因素，也是区分优秀企业和一般企业、综合反映企业 核心竞争力和支撑企业可持续发展的重要要素。</a:t>
            </a:r>
          </a:p>
          <a:p>
            <a:pPr eaLnBrk="0" hangingPunct="0">
              <a:lnSpc>
                <a:spcPct val="150000"/>
              </a:lnSpc>
              <a:buFont typeface="Wingdings" pitchFamily="2" charset="2"/>
              <a:buChar char="Ø"/>
            </a:pPr>
            <a:r>
              <a:rPr lang="zh-CN" altLang="en-US" sz="2400">
                <a:solidFill>
                  <a:srgbClr val="2B2B31"/>
                </a:solidFill>
                <a:latin typeface="黑体" pitchFamily="49" charset="-122"/>
                <a:ea typeface="黑体" pitchFamily="49" charset="-122"/>
              </a:rPr>
              <a:t>应以显著提升产品性能（使用性能、安全性能、节能环保、寿命等）以及保证产品质量水平稳定为目的，结合产品本身的特点， 重点选择若干环节，从设计思路、设计程序、设计性能和采用的工具等方面出发提出要求。</a:t>
            </a:r>
          </a:p>
        </p:txBody>
      </p:sp>
      <p:sp>
        <p:nvSpPr>
          <p:cNvPr id="22532" name="矩形 3"/>
          <p:cNvSpPr>
            <a:spLocks noChangeArrowheads="1"/>
          </p:cNvSpPr>
          <p:nvPr/>
        </p:nvSpPr>
        <p:spPr bwMode="auto">
          <a:xfrm>
            <a:off x="4638675" y="1016000"/>
            <a:ext cx="2384425" cy="646113"/>
          </a:xfrm>
          <a:prstGeom prst="rect">
            <a:avLst/>
          </a:prstGeom>
          <a:noFill/>
          <a:ln w="9525">
            <a:noFill/>
            <a:miter lim="800000"/>
            <a:headEnd/>
            <a:tailEnd/>
          </a:ln>
        </p:spPr>
        <p:txBody>
          <a:bodyPr>
            <a:spAutoFit/>
          </a:bodyPr>
          <a:lstStyle/>
          <a:p>
            <a:pPr eaLnBrk="0" hangingPunct="0"/>
            <a:r>
              <a:rPr lang="zh-CN" altLang="en-US" sz="3600">
                <a:solidFill>
                  <a:srgbClr val="2B2B31"/>
                </a:solidFill>
                <a:latin typeface="黑体" pitchFamily="49" charset="-122"/>
                <a:ea typeface="黑体" pitchFamily="49" charset="-122"/>
              </a:rPr>
              <a:t>基本要求</a:t>
            </a:r>
          </a:p>
        </p:txBody>
      </p:sp>
      <p:pic>
        <p:nvPicPr>
          <p:cNvPr id="22533" name="图片 4"/>
          <p:cNvPicPr>
            <a:picLocks noChangeAspect="1"/>
          </p:cNvPicPr>
          <p:nvPr/>
        </p:nvPicPr>
        <p:blipFill>
          <a:blip r:embed="rId2"/>
          <a:srcRect/>
          <a:stretch>
            <a:fillRect/>
          </a:stretch>
        </p:blipFill>
        <p:spPr bwMode="auto">
          <a:xfrm>
            <a:off x="11014075" y="0"/>
            <a:ext cx="1189038" cy="1123950"/>
          </a:xfrm>
          <a:prstGeom prst="rect">
            <a:avLst/>
          </a:prstGeom>
          <a:noFill/>
          <a:ln w="9525">
            <a:noFill/>
            <a:miter lim="800000"/>
            <a:headEnd/>
            <a:tailEnd/>
          </a:ln>
        </p:spPr>
      </p:pic>
      <p:grpSp>
        <p:nvGrpSpPr>
          <p:cNvPr id="22534" name="组合 14"/>
          <p:cNvGrpSpPr>
            <a:grpSpLocks/>
          </p:cNvGrpSpPr>
          <p:nvPr/>
        </p:nvGrpSpPr>
        <p:grpSpPr bwMode="auto">
          <a:xfrm flipV="1">
            <a:off x="0" y="5829300"/>
            <a:ext cx="1028700" cy="1028700"/>
            <a:chOff x="0" y="0"/>
            <a:chExt cx="3600450" cy="3600450"/>
          </a:xfrm>
        </p:grpSpPr>
        <p:sp>
          <p:nvSpPr>
            <p:cNvPr id="7" name="直角三角形 6"/>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8" name="直角三角形 7"/>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标题 1">
            <a:extLst>
              <a:ext uri="{FF2B5EF4-FFF2-40B4-BE49-F238E27FC236}"/>
            </a:extLst>
          </p:cNvPr>
          <p:cNvSpPr>
            <a:spLocks noGrp="1"/>
          </p:cNvSpPr>
          <p:nvPr>
            <p:ph type="title"/>
          </p:nvPr>
        </p:nvSpPr>
        <p:spPr>
          <a:xfrm>
            <a:off x="1122363" y="327025"/>
            <a:ext cx="6113462" cy="536575"/>
          </a:xfrm>
        </p:spPr>
        <p:txBody>
          <a:bodyPr/>
          <a:lstStyle/>
          <a:p>
            <a:pPr eaLnBrk="1" hangingPunct="1">
              <a:defRPr/>
            </a:pPr>
            <a:r>
              <a:rPr/>
              <a:t>三、“浙江制造”标准制订要点</a:t>
            </a:r>
          </a:p>
        </p:txBody>
      </p:sp>
      <p:sp>
        <p:nvSpPr>
          <p:cNvPr id="3" name="矩形 2">
            <a:extLst>
              <a:ext uri="{FF2B5EF4-FFF2-40B4-BE49-F238E27FC236}"/>
            </a:extLst>
          </p:cNvPr>
          <p:cNvSpPr/>
          <p:nvPr/>
        </p:nvSpPr>
        <p:spPr>
          <a:xfrm>
            <a:off x="928688" y="1662113"/>
            <a:ext cx="9804400" cy="4524375"/>
          </a:xfrm>
          <a:prstGeom prst="rect">
            <a:avLst/>
          </a:prstGeom>
        </p:spPr>
        <p:txBody>
          <a:bodyPr>
            <a:spAutoFit/>
          </a:bodyPr>
          <a:lstStyle/>
          <a:p>
            <a:pPr eaLnBrk="0" hangingPunct="0">
              <a:lnSpc>
                <a:spcPct val="150000"/>
              </a:lnSpc>
              <a:defRPr/>
            </a:pPr>
            <a:r>
              <a:rPr lang="zh-CN" altLang="en-US" sz="2400" dirty="0">
                <a:solidFill>
                  <a:srgbClr val="0000CC"/>
                </a:solidFill>
                <a:latin typeface="黑体" panose="02010609060101010101" pitchFamily="49" charset="-122"/>
                <a:ea typeface="黑体" panose="02010609060101010101" pitchFamily="49" charset="-122"/>
                <a:cs typeface="+mn-cs"/>
              </a:rPr>
              <a:t>真材实料</a:t>
            </a:r>
          </a:p>
          <a:p>
            <a:pPr marL="342900" indent="-342900" eaLnBrk="0" hangingPunct="0">
              <a:lnSpc>
                <a:spcPct val="150000"/>
              </a:lnSpc>
              <a:buFont typeface="Wingdings" panose="05000000000000000000" pitchFamily="2" charset="2"/>
              <a:buChar char="Ø"/>
              <a:defRPr/>
            </a:pPr>
            <a:r>
              <a:rPr lang="zh-CN" altLang="en-US" sz="2400" dirty="0">
                <a:solidFill>
                  <a:srgbClr val="2B2B31"/>
                </a:solidFill>
                <a:latin typeface="黑体" panose="02010609060101010101" pitchFamily="49" charset="-122"/>
                <a:ea typeface="黑体" panose="02010609060101010101" pitchFamily="49" charset="-122"/>
                <a:cs typeface="+mn-cs"/>
              </a:rPr>
              <a:t>真材实料是保证产品品质的重要因素，也是企业质量诚信的重要 内容，直接关乎顾客满意程度。</a:t>
            </a:r>
          </a:p>
          <a:p>
            <a:pPr marL="342900" indent="-342900" eaLnBrk="0" hangingPunct="0">
              <a:lnSpc>
                <a:spcPct val="150000"/>
              </a:lnSpc>
              <a:buFont typeface="Wingdings" panose="05000000000000000000" pitchFamily="2" charset="2"/>
              <a:buChar char="Ø"/>
              <a:defRPr/>
            </a:pPr>
            <a:r>
              <a:rPr lang="zh-CN" altLang="en-US" sz="2400" dirty="0">
                <a:solidFill>
                  <a:srgbClr val="2B2B31"/>
                </a:solidFill>
                <a:latin typeface="黑体" panose="02010609060101010101" pitchFamily="49" charset="-122"/>
                <a:ea typeface="黑体" panose="02010609060101010101" pitchFamily="49" charset="-122"/>
                <a:cs typeface="+mn-cs"/>
              </a:rPr>
              <a:t>材料控制可采用以下几种方式：一是明确材质要求，主要适用于最 佳可选材料数量有限情况；二是选择反向表示，即明示哪些材质不 能用或不鼓励采用，主要适用于正向选择数量多、而不适用的材料 相对清晰明确的情况；三是针对消费品，要求与产品包装上面，及 整个宣传上的明示相符。</a:t>
            </a:r>
          </a:p>
        </p:txBody>
      </p:sp>
      <p:sp>
        <p:nvSpPr>
          <p:cNvPr id="23556" name="矩形 3"/>
          <p:cNvSpPr>
            <a:spLocks noChangeArrowheads="1"/>
          </p:cNvSpPr>
          <p:nvPr/>
        </p:nvSpPr>
        <p:spPr bwMode="auto">
          <a:xfrm>
            <a:off x="4638675" y="1016000"/>
            <a:ext cx="2384425" cy="646113"/>
          </a:xfrm>
          <a:prstGeom prst="rect">
            <a:avLst/>
          </a:prstGeom>
          <a:noFill/>
          <a:ln w="9525">
            <a:noFill/>
            <a:miter lim="800000"/>
            <a:headEnd/>
            <a:tailEnd/>
          </a:ln>
        </p:spPr>
        <p:txBody>
          <a:bodyPr>
            <a:spAutoFit/>
          </a:bodyPr>
          <a:lstStyle/>
          <a:p>
            <a:pPr eaLnBrk="0" hangingPunct="0"/>
            <a:r>
              <a:rPr lang="zh-CN" altLang="en-US" sz="3600">
                <a:solidFill>
                  <a:srgbClr val="2B2B31"/>
                </a:solidFill>
                <a:latin typeface="黑体" pitchFamily="49" charset="-122"/>
                <a:ea typeface="黑体" pitchFamily="49" charset="-122"/>
              </a:rPr>
              <a:t>基本要求</a:t>
            </a:r>
          </a:p>
        </p:txBody>
      </p:sp>
      <p:pic>
        <p:nvPicPr>
          <p:cNvPr id="23557" name="图片 4"/>
          <p:cNvPicPr>
            <a:picLocks noChangeAspect="1"/>
          </p:cNvPicPr>
          <p:nvPr/>
        </p:nvPicPr>
        <p:blipFill>
          <a:blip r:embed="rId2"/>
          <a:srcRect/>
          <a:stretch>
            <a:fillRect/>
          </a:stretch>
        </p:blipFill>
        <p:spPr bwMode="auto">
          <a:xfrm>
            <a:off x="11014075" y="0"/>
            <a:ext cx="1189038" cy="1123950"/>
          </a:xfrm>
          <a:prstGeom prst="rect">
            <a:avLst/>
          </a:prstGeom>
          <a:noFill/>
          <a:ln w="9525">
            <a:noFill/>
            <a:miter lim="800000"/>
            <a:headEnd/>
            <a:tailEnd/>
          </a:ln>
        </p:spPr>
      </p:pic>
      <p:grpSp>
        <p:nvGrpSpPr>
          <p:cNvPr id="23558" name="组合 14"/>
          <p:cNvGrpSpPr>
            <a:grpSpLocks/>
          </p:cNvGrpSpPr>
          <p:nvPr/>
        </p:nvGrpSpPr>
        <p:grpSpPr bwMode="auto">
          <a:xfrm flipV="1">
            <a:off x="0" y="5829300"/>
            <a:ext cx="1028700" cy="1028700"/>
            <a:chOff x="0" y="0"/>
            <a:chExt cx="3600450" cy="3600450"/>
          </a:xfrm>
        </p:grpSpPr>
        <p:sp>
          <p:nvSpPr>
            <p:cNvPr id="7" name="直角三角形 6"/>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8" name="直角三角形 7"/>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标题 1">
            <a:extLst>
              <a:ext uri="{FF2B5EF4-FFF2-40B4-BE49-F238E27FC236}"/>
            </a:extLst>
          </p:cNvPr>
          <p:cNvSpPr>
            <a:spLocks noGrp="1"/>
          </p:cNvSpPr>
          <p:nvPr>
            <p:ph type="title"/>
          </p:nvPr>
        </p:nvSpPr>
        <p:spPr>
          <a:xfrm>
            <a:off x="1122363" y="327025"/>
            <a:ext cx="6113462" cy="536575"/>
          </a:xfrm>
        </p:spPr>
        <p:txBody>
          <a:bodyPr/>
          <a:lstStyle/>
          <a:p>
            <a:pPr eaLnBrk="1" hangingPunct="1">
              <a:defRPr/>
            </a:pPr>
            <a:r>
              <a:rPr/>
              <a:t>三、“浙江制造”标准制订要点</a:t>
            </a:r>
          </a:p>
        </p:txBody>
      </p:sp>
      <p:sp>
        <p:nvSpPr>
          <p:cNvPr id="3" name="矩形 2">
            <a:extLst>
              <a:ext uri="{FF2B5EF4-FFF2-40B4-BE49-F238E27FC236}"/>
            </a:extLst>
          </p:cNvPr>
          <p:cNvSpPr/>
          <p:nvPr/>
        </p:nvSpPr>
        <p:spPr>
          <a:xfrm>
            <a:off x="904875" y="2089150"/>
            <a:ext cx="10152063" cy="3416300"/>
          </a:xfrm>
          <a:prstGeom prst="rect">
            <a:avLst/>
          </a:prstGeom>
        </p:spPr>
        <p:txBody>
          <a:bodyPr>
            <a:spAutoFit/>
          </a:bodyPr>
          <a:lstStyle/>
          <a:p>
            <a:pPr eaLnBrk="0" hangingPunct="0">
              <a:lnSpc>
                <a:spcPct val="150000"/>
              </a:lnSpc>
              <a:defRPr/>
            </a:pPr>
            <a:r>
              <a:rPr lang="zh-CN" altLang="en-US" sz="2400" dirty="0">
                <a:solidFill>
                  <a:srgbClr val="0000CC"/>
                </a:solidFill>
                <a:latin typeface="黑体" panose="02010609060101010101" pitchFamily="49" charset="-122"/>
                <a:ea typeface="黑体" panose="02010609060101010101" pitchFamily="49" charset="-122"/>
                <a:cs typeface="+mn-cs"/>
              </a:rPr>
              <a:t>过程控制</a:t>
            </a:r>
            <a:endParaRPr lang="en-US" altLang="zh-CN" sz="2400" dirty="0">
              <a:solidFill>
                <a:srgbClr val="0000CC"/>
              </a:solidFill>
              <a:latin typeface="黑体" panose="02010609060101010101" pitchFamily="49" charset="-122"/>
              <a:ea typeface="黑体" panose="02010609060101010101" pitchFamily="49" charset="-122"/>
              <a:cs typeface="+mn-cs"/>
            </a:endParaRPr>
          </a:p>
          <a:p>
            <a:pPr marL="342900" indent="-342900" eaLnBrk="0" hangingPunct="0">
              <a:lnSpc>
                <a:spcPct val="150000"/>
              </a:lnSpc>
              <a:buFont typeface="Wingdings" panose="05000000000000000000" pitchFamily="2" charset="2"/>
              <a:buChar char="Ø"/>
              <a:defRPr/>
            </a:pPr>
            <a:r>
              <a:rPr lang="zh-CN" altLang="en-US" sz="2400" dirty="0">
                <a:solidFill>
                  <a:srgbClr val="2B2B31"/>
                </a:solidFill>
                <a:latin typeface="黑体" panose="02010609060101010101" pitchFamily="49" charset="-122"/>
                <a:ea typeface="黑体" panose="02010609060101010101" pitchFamily="49" charset="-122"/>
                <a:cs typeface="+mn-cs"/>
              </a:rPr>
              <a:t>关键工艺、关键制造组装环节或关键零部件质量控制等是关系产品质量的关键环节。对于不同产品，过程控制的关注的重点和要求不同。</a:t>
            </a:r>
          </a:p>
          <a:p>
            <a:pPr marL="342900" indent="-342900" eaLnBrk="0" hangingPunct="0">
              <a:lnSpc>
                <a:spcPct val="150000"/>
              </a:lnSpc>
              <a:buFont typeface="Wingdings" panose="05000000000000000000" pitchFamily="2" charset="2"/>
              <a:buChar char="Ø"/>
              <a:defRPr/>
            </a:pPr>
            <a:r>
              <a:rPr lang="zh-CN" altLang="en-US" sz="2400" dirty="0">
                <a:solidFill>
                  <a:srgbClr val="2B2B31"/>
                </a:solidFill>
                <a:latin typeface="黑体" panose="02010609060101010101" pitchFamily="49" charset="-122"/>
                <a:ea typeface="黑体" panose="02010609060101010101" pitchFamily="49" charset="-122"/>
                <a:cs typeface="+mn-cs"/>
              </a:rPr>
              <a:t>应抓大放小，抓住有一定投入、对产品质量影响明显的关键过程，并着重体现过程的水平和先进性，而不是对过程本身（如工艺过程 ）进行描述。</a:t>
            </a:r>
          </a:p>
        </p:txBody>
      </p:sp>
      <p:sp>
        <p:nvSpPr>
          <p:cNvPr id="24580" name="矩形 3"/>
          <p:cNvSpPr>
            <a:spLocks noChangeArrowheads="1"/>
          </p:cNvSpPr>
          <p:nvPr/>
        </p:nvSpPr>
        <p:spPr bwMode="auto">
          <a:xfrm>
            <a:off x="4505325" y="1241425"/>
            <a:ext cx="2386013" cy="646113"/>
          </a:xfrm>
          <a:prstGeom prst="rect">
            <a:avLst/>
          </a:prstGeom>
          <a:noFill/>
          <a:ln w="9525">
            <a:noFill/>
            <a:miter lim="800000"/>
            <a:headEnd/>
            <a:tailEnd/>
          </a:ln>
        </p:spPr>
        <p:txBody>
          <a:bodyPr>
            <a:spAutoFit/>
          </a:bodyPr>
          <a:lstStyle/>
          <a:p>
            <a:pPr eaLnBrk="0" hangingPunct="0"/>
            <a:r>
              <a:rPr lang="zh-CN" altLang="en-US" sz="3600">
                <a:solidFill>
                  <a:srgbClr val="2B2B31"/>
                </a:solidFill>
                <a:latin typeface="黑体" pitchFamily="49" charset="-122"/>
                <a:ea typeface="黑体" pitchFamily="49" charset="-122"/>
              </a:rPr>
              <a:t>基本要求</a:t>
            </a:r>
          </a:p>
        </p:txBody>
      </p:sp>
      <p:pic>
        <p:nvPicPr>
          <p:cNvPr id="24581" name="图片 4"/>
          <p:cNvPicPr>
            <a:picLocks noChangeAspect="1"/>
          </p:cNvPicPr>
          <p:nvPr/>
        </p:nvPicPr>
        <p:blipFill>
          <a:blip r:embed="rId2"/>
          <a:srcRect/>
          <a:stretch>
            <a:fillRect/>
          </a:stretch>
        </p:blipFill>
        <p:spPr bwMode="auto">
          <a:xfrm>
            <a:off x="11014075" y="0"/>
            <a:ext cx="1189038" cy="1123950"/>
          </a:xfrm>
          <a:prstGeom prst="rect">
            <a:avLst/>
          </a:prstGeom>
          <a:noFill/>
          <a:ln w="9525">
            <a:noFill/>
            <a:miter lim="800000"/>
            <a:headEnd/>
            <a:tailEnd/>
          </a:ln>
        </p:spPr>
      </p:pic>
      <p:grpSp>
        <p:nvGrpSpPr>
          <p:cNvPr id="24582" name="组合 14"/>
          <p:cNvGrpSpPr>
            <a:grpSpLocks/>
          </p:cNvGrpSpPr>
          <p:nvPr/>
        </p:nvGrpSpPr>
        <p:grpSpPr bwMode="auto">
          <a:xfrm flipV="1">
            <a:off x="0" y="5829300"/>
            <a:ext cx="1028700" cy="1028700"/>
            <a:chOff x="0" y="0"/>
            <a:chExt cx="3600450" cy="3600450"/>
          </a:xfrm>
        </p:grpSpPr>
        <p:sp>
          <p:nvSpPr>
            <p:cNvPr id="7" name="直角三角形 6"/>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8" name="直角三角形 7"/>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标题 1">
            <a:extLst>
              <a:ext uri="{FF2B5EF4-FFF2-40B4-BE49-F238E27FC236}"/>
            </a:extLst>
          </p:cNvPr>
          <p:cNvSpPr>
            <a:spLocks noGrp="1"/>
          </p:cNvSpPr>
          <p:nvPr>
            <p:ph type="title"/>
          </p:nvPr>
        </p:nvSpPr>
        <p:spPr>
          <a:xfrm>
            <a:off x="1122363" y="327025"/>
            <a:ext cx="6113462" cy="536575"/>
          </a:xfrm>
        </p:spPr>
        <p:txBody>
          <a:bodyPr/>
          <a:lstStyle/>
          <a:p>
            <a:pPr eaLnBrk="1" hangingPunct="1">
              <a:defRPr/>
            </a:pPr>
            <a:r>
              <a:rPr/>
              <a:t>三、“浙江制造”标准制订要点</a:t>
            </a:r>
          </a:p>
        </p:txBody>
      </p:sp>
      <p:sp>
        <p:nvSpPr>
          <p:cNvPr id="3" name="矩形 2">
            <a:extLst>
              <a:ext uri="{FF2B5EF4-FFF2-40B4-BE49-F238E27FC236}"/>
            </a:extLst>
          </p:cNvPr>
          <p:cNvSpPr/>
          <p:nvPr/>
        </p:nvSpPr>
        <p:spPr>
          <a:xfrm>
            <a:off x="904875" y="2089150"/>
            <a:ext cx="10152063" cy="3970338"/>
          </a:xfrm>
          <a:prstGeom prst="rect">
            <a:avLst/>
          </a:prstGeom>
        </p:spPr>
        <p:txBody>
          <a:bodyPr>
            <a:spAutoFit/>
          </a:bodyPr>
          <a:lstStyle/>
          <a:p>
            <a:pPr eaLnBrk="0" hangingPunct="0">
              <a:lnSpc>
                <a:spcPct val="150000"/>
              </a:lnSpc>
              <a:defRPr/>
            </a:pPr>
            <a:r>
              <a:rPr lang="zh-CN" altLang="en-US" sz="2400" dirty="0">
                <a:solidFill>
                  <a:srgbClr val="0000CC"/>
                </a:solidFill>
                <a:latin typeface="黑体" panose="02010609060101010101" pitchFamily="49" charset="-122"/>
                <a:ea typeface="黑体" panose="02010609060101010101" pitchFamily="49" charset="-122"/>
                <a:cs typeface="+mn-cs"/>
              </a:rPr>
              <a:t>装备保证及检验检测能力</a:t>
            </a:r>
            <a:endParaRPr lang="en-US" altLang="zh-CN" sz="2400" dirty="0">
              <a:solidFill>
                <a:srgbClr val="0000CC"/>
              </a:solidFill>
              <a:latin typeface="黑体" panose="02010609060101010101" pitchFamily="49" charset="-122"/>
              <a:ea typeface="黑体" panose="02010609060101010101" pitchFamily="49" charset="-122"/>
              <a:cs typeface="+mn-cs"/>
            </a:endParaRPr>
          </a:p>
          <a:p>
            <a:pPr marL="342900" indent="-342900" eaLnBrk="0" hangingPunct="0">
              <a:lnSpc>
                <a:spcPct val="150000"/>
              </a:lnSpc>
              <a:buFont typeface="Wingdings" panose="05000000000000000000" pitchFamily="2" charset="2"/>
              <a:buChar char="Ø"/>
              <a:defRPr/>
            </a:pPr>
            <a:r>
              <a:rPr lang="zh-CN" altLang="en-US" sz="2400" dirty="0">
                <a:solidFill>
                  <a:srgbClr val="2B2B31"/>
                </a:solidFill>
                <a:latin typeface="黑体" panose="02010609060101010101" pitchFamily="49" charset="-122"/>
                <a:ea typeface="黑体" panose="02010609060101010101" pitchFamily="49" charset="-122"/>
                <a:cs typeface="+mn-cs"/>
              </a:rPr>
              <a:t>配备必要的检测验证、生产控制、研发所需设备是企业质量控制和技术创新的重要支撑和保证。</a:t>
            </a:r>
          </a:p>
          <a:p>
            <a:pPr marL="342900" indent="-342900" eaLnBrk="0" hangingPunct="0">
              <a:lnSpc>
                <a:spcPct val="150000"/>
              </a:lnSpc>
              <a:buFont typeface="Wingdings" panose="05000000000000000000" pitchFamily="2" charset="2"/>
              <a:buChar char="Ø"/>
              <a:defRPr/>
            </a:pPr>
            <a:r>
              <a:rPr lang="zh-CN" altLang="en-US" sz="2400" dirty="0">
                <a:solidFill>
                  <a:srgbClr val="2B2B31"/>
                </a:solidFill>
                <a:latin typeface="黑体" panose="02010609060101010101" pitchFamily="49" charset="-122"/>
                <a:ea typeface="黑体" panose="02010609060101010101" pitchFamily="49" charset="-122"/>
                <a:cs typeface="+mn-cs"/>
              </a:rPr>
              <a:t>作为定位于高端的、打造品牌的标杆企业，应具备相应的检验检测能力或者生产、监控设备等，持续保证产品的高品质和一致性。例如指明应配备哪些重要检测项目的试验装备，形成哪些关乎品质的自检能力或者哪些环节需要在线监控、智能制造等。</a:t>
            </a:r>
          </a:p>
        </p:txBody>
      </p:sp>
      <p:sp>
        <p:nvSpPr>
          <p:cNvPr id="25604" name="矩形 3"/>
          <p:cNvSpPr>
            <a:spLocks noChangeArrowheads="1"/>
          </p:cNvSpPr>
          <p:nvPr/>
        </p:nvSpPr>
        <p:spPr bwMode="auto">
          <a:xfrm>
            <a:off x="4505325" y="1241425"/>
            <a:ext cx="2386013" cy="646113"/>
          </a:xfrm>
          <a:prstGeom prst="rect">
            <a:avLst/>
          </a:prstGeom>
          <a:noFill/>
          <a:ln w="9525">
            <a:noFill/>
            <a:miter lim="800000"/>
            <a:headEnd/>
            <a:tailEnd/>
          </a:ln>
        </p:spPr>
        <p:txBody>
          <a:bodyPr>
            <a:spAutoFit/>
          </a:bodyPr>
          <a:lstStyle/>
          <a:p>
            <a:pPr eaLnBrk="0" hangingPunct="0"/>
            <a:r>
              <a:rPr lang="zh-CN" altLang="en-US" sz="3600">
                <a:solidFill>
                  <a:srgbClr val="2B2B31"/>
                </a:solidFill>
                <a:latin typeface="黑体" pitchFamily="49" charset="-122"/>
                <a:ea typeface="黑体" pitchFamily="49" charset="-122"/>
              </a:rPr>
              <a:t>基本要求</a:t>
            </a:r>
          </a:p>
        </p:txBody>
      </p:sp>
      <p:pic>
        <p:nvPicPr>
          <p:cNvPr id="25605" name="图片 4"/>
          <p:cNvPicPr>
            <a:picLocks noChangeAspect="1"/>
          </p:cNvPicPr>
          <p:nvPr/>
        </p:nvPicPr>
        <p:blipFill>
          <a:blip r:embed="rId2"/>
          <a:srcRect/>
          <a:stretch>
            <a:fillRect/>
          </a:stretch>
        </p:blipFill>
        <p:spPr bwMode="auto">
          <a:xfrm>
            <a:off x="11014075" y="0"/>
            <a:ext cx="1189038" cy="1123950"/>
          </a:xfrm>
          <a:prstGeom prst="rect">
            <a:avLst/>
          </a:prstGeom>
          <a:noFill/>
          <a:ln w="9525">
            <a:noFill/>
            <a:miter lim="800000"/>
            <a:headEnd/>
            <a:tailEnd/>
          </a:ln>
        </p:spPr>
      </p:pic>
      <p:grpSp>
        <p:nvGrpSpPr>
          <p:cNvPr id="25606" name="组合 14"/>
          <p:cNvGrpSpPr>
            <a:grpSpLocks/>
          </p:cNvGrpSpPr>
          <p:nvPr/>
        </p:nvGrpSpPr>
        <p:grpSpPr bwMode="auto">
          <a:xfrm flipV="1">
            <a:off x="0" y="5829300"/>
            <a:ext cx="1028700" cy="1028700"/>
            <a:chOff x="0" y="0"/>
            <a:chExt cx="3600450" cy="3600450"/>
          </a:xfrm>
        </p:grpSpPr>
        <p:sp>
          <p:nvSpPr>
            <p:cNvPr id="7" name="直角三角形 6"/>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8" name="直角三角形 7"/>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5" name="组合 3"/>
          <p:cNvGrpSpPr>
            <a:grpSpLocks/>
          </p:cNvGrpSpPr>
          <p:nvPr/>
        </p:nvGrpSpPr>
        <p:grpSpPr bwMode="auto">
          <a:xfrm flipH="1">
            <a:off x="11182350" y="0"/>
            <a:ext cx="1009650" cy="100965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2" name="直角三角形 1"/>
            <p:cNvSpPr/>
            <p:nvPr/>
          </p:nvSpPr>
          <p:spPr>
            <a:xfrm rot="5400000">
              <a:off x="-4" y="0"/>
              <a:ext cx="2972071" cy="2972068"/>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grpSp>
        <p:nvGrpSpPr>
          <p:cNvPr id="26626" name="组合 14"/>
          <p:cNvGrpSpPr>
            <a:grpSpLocks/>
          </p:cNvGrpSpPr>
          <p:nvPr/>
        </p:nvGrpSpPr>
        <p:grpSpPr bwMode="auto">
          <a:xfrm flipV="1">
            <a:off x="0" y="5829300"/>
            <a:ext cx="1028700" cy="1028700"/>
            <a:chOff x="0" y="0"/>
            <a:chExt cx="3600450" cy="3600450"/>
          </a:xfrm>
        </p:grpSpPr>
        <p:sp>
          <p:nvSpPr>
            <p:cNvPr id="16" name="直角三角形 15"/>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17" name="直角三角形 16"/>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
        <p:nvSpPr>
          <p:cNvPr id="26627" name="矩形 15"/>
          <p:cNvSpPr>
            <a:spLocks noChangeArrowheads="1"/>
          </p:cNvSpPr>
          <p:nvPr/>
        </p:nvSpPr>
        <p:spPr bwMode="auto">
          <a:xfrm>
            <a:off x="7745413" y="4114800"/>
            <a:ext cx="1397000"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26628" name="矩形 17"/>
          <p:cNvSpPr>
            <a:spLocks noChangeArrowheads="1"/>
          </p:cNvSpPr>
          <p:nvPr/>
        </p:nvSpPr>
        <p:spPr bwMode="auto">
          <a:xfrm>
            <a:off x="9498013" y="4114800"/>
            <a:ext cx="1398587"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3" name="标题 2"/>
          <p:cNvSpPr>
            <a:spLocks noGrp="1"/>
          </p:cNvSpPr>
          <p:nvPr>
            <p:ph type="title"/>
          </p:nvPr>
        </p:nvSpPr>
        <p:spPr>
          <a:xfrm>
            <a:off x="1122363" y="327025"/>
            <a:ext cx="9020175" cy="536575"/>
          </a:xfrm>
        </p:spPr>
        <p:txBody>
          <a:bodyPr/>
          <a:lstStyle/>
          <a:p>
            <a:pPr eaLnBrk="1" hangingPunct="1">
              <a:defRPr/>
            </a:pPr>
            <a:r>
              <a:rPr smtClean="0"/>
              <a:t>四、</a:t>
            </a:r>
            <a:r>
              <a:rPr/>
              <a:t>相关方及职责要求</a:t>
            </a:r>
          </a:p>
        </p:txBody>
      </p:sp>
      <p:cxnSp>
        <p:nvCxnSpPr>
          <p:cNvPr id="18" name="直接连接符 17"/>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849313" y="1354138"/>
            <a:ext cx="10631487" cy="4625975"/>
          </a:xfrm>
          <a:prstGeom prst="rect">
            <a:avLst/>
          </a:prstGeom>
          <a:noFill/>
        </p:spPr>
        <p:txBody>
          <a:bodyPr>
            <a:spAutoFit/>
          </a:bodyPr>
          <a:lstStyle/>
          <a:p>
            <a:pPr eaLnBrk="0" hangingPunct="0">
              <a:spcBef>
                <a:spcPts val="600"/>
              </a:spcBef>
              <a:spcAft>
                <a:spcPts val="600"/>
              </a:spcAft>
            </a:pPr>
            <a:r>
              <a:rPr lang="zh-CN" altLang="en-US" sz="4000">
                <a:solidFill>
                  <a:srgbClr val="2B2B31"/>
                </a:solidFill>
                <a:latin typeface="黑体" pitchFamily="49" charset="-122"/>
                <a:ea typeface="黑体" pitchFamily="49" charset="-122"/>
              </a:rPr>
              <a:t>相关方定位</a:t>
            </a:r>
            <a:endParaRPr lang="en-US" altLang="zh-CN" sz="4000">
              <a:solidFill>
                <a:srgbClr val="2B2B31"/>
              </a:solidFill>
              <a:latin typeface="黑体" pitchFamily="49" charset="-122"/>
              <a:ea typeface="黑体" pitchFamily="49" charset="-122"/>
            </a:endParaRPr>
          </a:p>
          <a:p>
            <a:pPr eaLnBrk="0" hangingPunct="0">
              <a:lnSpc>
                <a:spcPct val="150000"/>
              </a:lnSpc>
              <a:buFont typeface="Wingdings" pitchFamily="2" charset="2"/>
              <a:buChar char="Ø"/>
            </a:pPr>
            <a:r>
              <a:rPr lang="zh-CN" altLang="en-US" sz="2800">
                <a:solidFill>
                  <a:srgbClr val="2B2B31"/>
                </a:solidFill>
                <a:latin typeface="宋体" charset="-122"/>
                <a:ea typeface="宋体" charset="-122"/>
              </a:rPr>
              <a:t>省品牌联：项目委托方</a:t>
            </a:r>
            <a:endParaRPr lang="en-US" altLang="zh-CN" sz="2800">
              <a:solidFill>
                <a:srgbClr val="2B2B31"/>
              </a:solidFill>
              <a:latin typeface="宋体" charset="-122"/>
              <a:ea typeface="宋体" charset="-122"/>
            </a:endParaRPr>
          </a:p>
          <a:p>
            <a:pPr eaLnBrk="0" hangingPunct="0">
              <a:lnSpc>
                <a:spcPct val="150000"/>
              </a:lnSpc>
              <a:buFont typeface="Wingdings" pitchFamily="2" charset="2"/>
              <a:buChar char="Ø"/>
            </a:pPr>
            <a:r>
              <a:rPr lang="zh-CN" altLang="en-US" sz="2800">
                <a:solidFill>
                  <a:srgbClr val="2B2B31"/>
                </a:solidFill>
                <a:latin typeface="宋体" charset="-122"/>
                <a:ea typeface="宋体" charset="-122"/>
              </a:rPr>
              <a:t>牵头单位：项目负责人</a:t>
            </a:r>
            <a:endParaRPr lang="en-US" altLang="zh-CN" sz="2800">
              <a:solidFill>
                <a:srgbClr val="2B2B31"/>
              </a:solidFill>
              <a:latin typeface="宋体" charset="-122"/>
              <a:ea typeface="宋体" charset="-122"/>
            </a:endParaRPr>
          </a:p>
          <a:p>
            <a:pPr eaLnBrk="0" hangingPunct="0">
              <a:lnSpc>
                <a:spcPct val="150000"/>
              </a:lnSpc>
              <a:buFont typeface="Wingdings" pitchFamily="2" charset="2"/>
              <a:buChar char="Ø"/>
            </a:pPr>
            <a:r>
              <a:rPr lang="zh-CN" altLang="en-US" sz="2800">
                <a:solidFill>
                  <a:srgbClr val="2B2B31"/>
                </a:solidFill>
                <a:latin typeface="宋体" charset="-122"/>
                <a:ea typeface="宋体" charset="-122"/>
              </a:rPr>
              <a:t>主起草单位：技术负责人</a:t>
            </a:r>
            <a:endParaRPr lang="en-US" altLang="zh-CN" sz="2800">
              <a:solidFill>
                <a:srgbClr val="2B2B31"/>
              </a:solidFill>
              <a:latin typeface="宋体" charset="-122"/>
              <a:ea typeface="宋体" charset="-122"/>
            </a:endParaRPr>
          </a:p>
          <a:p>
            <a:pPr eaLnBrk="0" hangingPunct="0">
              <a:lnSpc>
                <a:spcPct val="150000"/>
              </a:lnSpc>
              <a:buFont typeface="Wingdings" pitchFamily="2" charset="2"/>
              <a:buChar char="Ø"/>
            </a:pPr>
            <a:r>
              <a:rPr lang="zh-CN" altLang="en-US" sz="2800">
                <a:solidFill>
                  <a:srgbClr val="2B2B31"/>
                </a:solidFill>
                <a:latin typeface="宋体" charset="-122"/>
                <a:ea typeface="宋体" charset="-122"/>
              </a:rPr>
              <a:t>工作组：项目成员</a:t>
            </a:r>
            <a:endParaRPr lang="en-US" altLang="zh-CN" sz="2800">
              <a:solidFill>
                <a:srgbClr val="2B2B31"/>
              </a:solidFill>
              <a:latin typeface="宋体" charset="-122"/>
              <a:ea typeface="宋体" charset="-122"/>
            </a:endParaRPr>
          </a:p>
          <a:p>
            <a:pPr eaLnBrk="0" hangingPunct="0">
              <a:lnSpc>
                <a:spcPct val="150000"/>
              </a:lnSpc>
              <a:buFont typeface="Wingdings" pitchFamily="2" charset="2"/>
              <a:buChar char="Ø"/>
            </a:pPr>
            <a:r>
              <a:rPr lang="zh-CN" altLang="en-US" sz="2800">
                <a:solidFill>
                  <a:srgbClr val="2B2B31"/>
                </a:solidFill>
                <a:latin typeface="宋体" charset="-122"/>
                <a:ea typeface="宋体" charset="-122"/>
              </a:rPr>
              <a:t>其他相关方：省质监局（监督方）、专家、地市区局、认证联盟等</a:t>
            </a:r>
          </a:p>
        </p:txBody>
      </p:sp>
      <p:pic>
        <p:nvPicPr>
          <p:cNvPr id="26632" name="图片 14"/>
          <p:cNvPicPr>
            <a:picLocks noChangeAspect="1"/>
          </p:cNvPicPr>
          <p:nvPr/>
        </p:nvPicPr>
        <p:blipFill>
          <a:blip r:embed="rId2"/>
          <a:srcRect/>
          <a:stretch>
            <a:fillRect/>
          </a:stretch>
        </p:blipFill>
        <p:spPr bwMode="auto">
          <a:xfrm>
            <a:off x="11014075" y="0"/>
            <a:ext cx="1189038" cy="1123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49" name="组合 3"/>
          <p:cNvGrpSpPr>
            <a:grpSpLocks/>
          </p:cNvGrpSpPr>
          <p:nvPr/>
        </p:nvGrpSpPr>
        <p:grpSpPr bwMode="auto">
          <a:xfrm flipH="1">
            <a:off x="11182350" y="0"/>
            <a:ext cx="1009650" cy="100965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2" name="直角三角形 1"/>
            <p:cNvSpPr/>
            <p:nvPr/>
          </p:nvSpPr>
          <p:spPr>
            <a:xfrm rot="5400000">
              <a:off x="-4" y="0"/>
              <a:ext cx="2972071" cy="2972068"/>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grpSp>
        <p:nvGrpSpPr>
          <p:cNvPr id="27650" name="组合 14"/>
          <p:cNvGrpSpPr>
            <a:grpSpLocks/>
          </p:cNvGrpSpPr>
          <p:nvPr/>
        </p:nvGrpSpPr>
        <p:grpSpPr bwMode="auto">
          <a:xfrm flipV="1">
            <a:off x="0" y="5829300"/>
            <a:ext cx="1028700" cy="1028700"/>
            <a:chOff x="0" y="0"/>
            <a:chExt cx="3600450" cy="3600450"/>
          </a:xfrm>
        </p:grpSpPr>
        <p:sp>
          <p:nvSpPr>
            <p:cNvPr id="16" name="直角三角形 15"/>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17" name="直角三角形 16"/>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
        <p:nvSpPr>
          <p:cNvPr id="27651" name="矩形 17"/>
          <p:cNvSpPr>
            <a:spLocks noChangeArrowheads="1"/>
          </p:cNvSpPr>
          <p:nvPr/>
        </p:nvSpPr>
        <p:spPr bwMode="auto">
          <a:xfrm>
            <a:off x="9498013" y="4114800"/>
            <a:ext cx="1398587"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3" name="标题 2"/>
          <p:cNvSpPr>
            <a:spLocks noGrp="1"/>
          </p:cNvSpPr>
          <p:nvPr>
            <p:ph type="title"/>
          </p:nvPr>
        </p:nvSpPr>
        <p:spPr>
          <a:xfrm>
            <a:off x="1122363" y="327025"/>
            <a:ext cx="7612062" cy="536575"/>
          </a:xfrm>
        </p:spPr>
        <p:txBody>
          <a:bodyPr/>
          <a:lstStyle/>
          <a:p>
            <a:pPr eaLnBrk="1" hangingPunct="1">
              <a:defRPr/>
            </a:pPr>
            <a:r>
              <a:rPr/>
              <a:t>四、相关方及职责要求</a:t>
            </a:r>
          </a:p>
        </p:txBody>
      </p:sp>
      <p:cxnSp>
        <p:nvCxnSpPr>
          <p:cNvPr id="18" name="直接连接符 17"/>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27654" name="文本框 4"/>
          <p:cNvSpPr txBox="1">
            <a:spLocks noChangeArrowheads="1"/>
          </p:cNvSpPr>
          <p:nvPr/>
        </p:nvSpPr>
        <p:spPr bwMode="auto">
          <a:xfrm>
            <a:off x="550863" y="1009650"/>
            <a:ext cx="7042150" cy="641350"/>
          </a:xfrm>
          <a:prstGeom prst="rect">
            <a:avLst/>
          </a:prstGeom>
          <a:noFill/>
          <a:ln w="9525">
            <a:noFill/>
            <a:miter lim="800000"/>
            <a:headEnd/>
            <a:tailEnd/>
          </a:ln>
        </p:spPr>
        <p:txBody>
          <a:bodyPr wrap="none">
            <a:spAutoFit/>
          </a:bodyPr>
          <a:lstStyle/>
          <a:p>
            <a:pPr eaLnBrk="0" hangingPunct="0"/>
            <a:r>
              <a:rPr lang="zh-CN" altLang="en-US" sz="3600">
                <a:solidFill>
                  <a:srgbClr val="2B2B31"/>
                </a:solidFill>
                <a:latin typeface="黑体" pitchFamily="49" charset="-122"/>
                <a:ea typeface="黑体" pitchFamily="49" charset="-122"/>
              </a:rPr>
              <a:t>牵头单位及主起草单位的主要职责</a:t>
            </a:r>
          </a:p>
        </p:txBody>
      </p:sp>
      <p:sp>
        <p:nvSpPr>
          <p:cNvPr id="6" name="圆角矩形 5"/>
          <p:cNvSpPr/>
          <p:nvPr/>
        </p:nvSpPr>
        <p:spPr>
          <a:xfrm>
            <a:off x="1204913" y="1809750"/>
            <a:ext cx="4437062" cy="4622800"/>
          </a:xfrm>
          <a:prstGeom prst="roundRect">
            <a:avLst/>
          </a:prstGeom>
          <a:solidFill>
            <a:schemeClr val="bg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zh-CN" altLang="en-US"/>
          </a:p>
        </p:txBody>
      </p:sp>
      <p:sp>
        <p:nvSpPr>
          <p:cNvPr id="7" name="椭圆 6"/>
          <p:cNvSpPr/>
          <p:nvPr/>
        </p:nvSpPr>
        <p:spPr>
          <a:xfrm>
            <a:off x="2170113" y="2319338"/>
            <a:ext cx="2506662" cy="898525"/>
          </a:xfrm>
          <a:prstGeom prst="ellipse">
            <a:avLst/>
          </a:prstGeom>
          <a:solidFill>
            <a:schemeClr val="bg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zh-CN" altLang="en-US" sz="2800" b="1" dirty="0">
                <a:solidFill>
                  <a:srgbClr val="0000CC"/>
                </a:solidFill>
                <a:latin typeface="黑体" panose="02010609060101010101" pitchFamily="49" charset="-122"/>
                <a:ea typeface="黑体" panose="02010609060101010101" pitchFamily="49" charset="-122"/>
              </a:rPr>
              <a:t>牵头单位</a:t>
            </a:r>
          </a:p>
        </p:txBody>
      </p:sp>
      <p:sp>
        <p:nvSpPr>
          <p:cNvPr id="19" name="圆角矩形 18"/>
          <p:cNvSpPr/>
          <p:nvPr/>
        </p:nvSpPr>
        <p:spPr>
          <a:xfrm>
            <a:off x="6196013" y="1809750"/>
            <a:ext cx="4437062" cy="4622800"/>
          </a:xfrm>
          <a:prstGeom prst="roundRect">
            <a:avLst/>
          </a:prstGeom>
          <a:solidFill>
            <a:schemeClr val="bg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zh-CN" altLang="en-US" dirty="0"/>
          </a:p>
        </p:txBody>
      </p:sp>
      <p:sp>
        <p:nvSpPr>
          <p:cNvPr id="20" name="椭圆 19"/>
          <p:cNvSpPr/>
          <p:nvPr/>
        </p:nvSpPr>
        <p:spPr>
          <a:xfrm>
            <a:off x="7161213" y="2319338"/>
            <a:ext cx="2506662" cy="898525"/>
          </a:xfrm>
          <a:prstGeom prst="ellipse">
            <a:avLst/>
          </a:prstGeom>
          <a:solidFill>
            <a:schemeClr val="bg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r>
              <a:rPr lang="zh-CN" altLang="en-US" sz="2800" b="1">
                <a:solidFill>
                  <a:srgbClr val="0000CC"/>
                </a:solidFill>
                <a:latin typeface="黑体" pitchFamily="49" charset="-122"/>
                <a:ea typeface="黑体" pitchFamily="49" charset="-122"/>
                <a:cs typeface="等线"/>
              </a:rPr>
              <a:t>主起草单位</a:t>
            </a:r>
          </a:p>
        </p:txBody>
      </p:sp>
      <p:sp>
        <p:nvSpPr>
          <p:cNvPr id="27659" name="文本框 9"/>
          <p:cNvSpPr txBox="1">
            <a:spLocks noChangeArrowheads="1"/>
          </p:cNvSpPr>
          <p:nvPr/>
        </p:nvSpPr>
        <p:spPr bwMode="auto">
          <a:xfrm>
            <a:off x="1393825" y="3589338"/>
            <a:ext cx="4041775" cy="2041525"/>
          </a:xfrm>
          <a:prstGeom prst="rect">
            <a:avLst/>
          </a:prstGeom>
          <a:noFill/>
          <a:ln w="9525">
            <a:noFill/>
            <a:miter lim="800000"/>
            <a:headEnd/>
            <a:tailEnd/>
          </a:ln>
        </p:spPr>
        <p:txBody>
          <a:bodyPr>
            <a:spAutoFit/>
          </a:bodyPr>
          <a:lstStyle/>
          <a:p>
            <a:pPr algn="ctr" eaLnBrk="0" hangingPunct="0"/>
            <a:r>
              <a:rPr lang="zh-CN" altLang="en-US" sz="3200">
                <a:solidFill>
                  <a:srgbClr val="2B2B31"/>
                </a:solidFill>
                <a:latin typeface="宋体" charset="-122"/>
                <a:ea typeface="宋体" charset="-122"/>
              </a:rPr>
              <a:t>组织协调</a:t>
            </a:r>
            <a:endParaRPr lang="en-US" altLang="zh-CN" sz="3200">
              <a:solidFill>
                <a:srgbClr val="2B2B31"/>
              </a:solidFill>
              <a:latin typeface="宋体" charset="-122"/>
              <a:ea typeface="宋体" charset="-122"/>
            </a:endParaRPr>
          </a:p>
          <a:p>
            <a:pPr algn="ctr" eaLnBrk="0" hangingPunct="0"/>
            <a:r>
              <a:rPr lang="zh-CN" altLang="en-US" sz="3200">
                <a:solidFill>
                  <a:srgbClr val="2B2B31"/>
                </a:solidFill>
                <a:latin typeface="宋体" charset="-122"/>
                <a:ea typeface="宋体" charset="-122"/>
              </a:rPr>
              <a:t>过程管理</a:t>
            </a:r>
            <a:endParaRPr lang="en-US" altLang="zh-CN" sz="3200">
              <a:solidFill>
                <a:srgbClr val="2B2B31"/>
              </a:solidFill>
              <a:latin typeface="宋体" charset="-122"/>
              <a:ea typeface="宋体" charset="-122"/>
            </a:endParaRPr>
          </a:p>
          <a:p>
            <a:pPr algn="ctr" eaLnBrk="0" hangingPunct="0"/>
            <a:r>
              <a:rPr lang="zh-CN" altLang="en-US" sz="3200">
                <a:solidFill>
                  <a:srgbClr val="2B2B31"/>
                </a:solidFill>
                <a:latin typeface="宋体" charset="-122"/>
                <a:ea typeface="宋体" charset="-122"/>
              </a:rPr>
              <a:t>方案质量与进度控制</a:t>
            </a:r>
            <a:endParaRPr lang="en-US" altLang="zh-CN" sz="3200">
              <a:solidFill>
                <a:srgbClr val="2B2B31"/>
              </a:solidFill>
              <a:latin typeface="宋体" charset="-122"/>
              <a:ea typeface="宋体" charset="-122"/>
            </a:endParaRPr>
          </a:p>
          <a:p>
            <a:pPr algn="ctr" eaLnBrk="0" hangingPunct="0"/>
            <a:r>
              <a:rPr lang="zh-CN" altLang="en-US" sz="3200">
                <a:solidFill>
                  <a:srgbClr val="2B2B31"/>
                </a:solidFill>
                <a:latin typeface="宋体" charset="-122"/>
                <a:ea typeface="宋体" charset="-122"/>
              </a:rPr>
              <a:t>与省品牌联联络</a:t>
            </a:r>
          </a:p>
        </p:txBody>
      </p:sp>
      <p:sp>
        <p:nvSpPr>
          <p:cNvPr id="27660" name="文本框 20"/>
          <p:cNvSpPr txBox="1">
            <a:spLocks noChangeArrowheads="1"/>
          </p:cNvSpPr>
          <p:nvPr/>
        </p:nvSpPr>
        <p:spPr bwMode="auto">
          <a:xfrm>
            <a:off x="6394450" y="3608388"/>
            <a:ext cx="4041775" cy="2062162"/>
          </a:xfrm>
          <a:prstGeom prst="rect">
            <a:avLst/>
          </a:prstGeom>
          <a:noFill/>
          <a:ln w="9525">
            <a:noFill/>
            <a:miter lim="800000"/>
            <a:headEnd/>
            <a:tailEnd/>
          </a:ln>
        </p:spPr>
        <p:txBody>
          <a:bodyPr>
            <a:spAutoFit/>
          </a:bodyPr>
          <a:lstStyle/>
          <a:p>
            <a:pPr algn="ctr" eaLnBrk="0" hangingPunct="0"/>
            <a:r>
              <a:rPr lang="zh-CN" altLang="en-US" sz="3200">
                <a:solidFill>
                  <a:srgbClr val="2B2B31"/>
                </a:solidFill>
                <a:latin typeface="宋体" charset="-122"/>
                <a:ea typeface="宋体" charset="-122"/>
              </a:rPr>
              <a:t>方案提出</a:t>
            </a:r>
            <a:endParaRPr lang="en-US" altLang="zh-CN" sz="3200">
              <a:solidFill>
                <a:srgbClr val="2B2B31"/>
              </a:solidFill>
              <a:latin typeface="宋体" charset="-122"/>
              <a:ea typeface="宋体" charset="-122"/>
            </a:endParaRPr>
          </a:p>
          <a:p>
            <a:pPr algn="ctr" eaLnBrk="0" hangingPunct="0"/>
            <a:r>
              <a:rPr lang="zh-CN" altLang="en-US" sz="3200">
                <a:solidFill>
                  <a:srgbClr val="2B2B31"/>
                </a:solidFill>
                <a:latin typeface="宋体" charset="-122"/>
                <a:ea typeface="宋体" charset="-122"/>
              </a:rPr>
              <a:t>标准研制</a:t>
            </a:r>
            <a:endParaRPr lang="en-US" altLang="zh-CN" sz="3200">
              <a:solidFill>
                <a:srgbClr val="2B2B31"/>
              </a:solidFill>
              <a:latin typeface="宋体" charset="-122"/>
              <a:ea typeface="宋体" charset="-122"/>
            </a:endParaRPr>
          </a:p>
          <a:p>
            <a:pPr algn="ctr" eaLnBrk="0" hangingPunct="0"/>
            <a:r>
              <a:rPr lang="zh-CN" altLang="en-US" sz="3200">
                <a:solidFill>
                  <a:srgbClr val="2B2B31"/>
                </a:solidFill>
                <a:latin typeface="宋体" charset="-122"/>
                <a:ea typeface="宋体" charset="-122"/>
              </a:rPr>
              <a:t>材料形成</a:t>
            </a:r>
            <a:endParaRPr lang="en-US" altLang="zh-CN" sz="3200">
              <a:solidFill>
                <a:srgbClr val="2B2B31"/>
              </a:solidFill>
              <a:latin typeface="宋体" charset="-122"/>
              <a:ea typeface="宋体" charset="-122"/>
            </a:endParaRPr>
          </a:p>
          <a:p>
            <a:pPr algn="ctr" eaLnBrk="0" hangingPunct="0"/>
            <a:r>
              <a:rPr lang="zh-CN" altLang="en-US" sz="3200">
                <a:solidFill>
                  <a:srgbClr val="2B2B31"/>
                </a:solidFill>
                <a:latin typeface="宋体" charset="-122"/>
                <a:ea typeface="宋体" charset="-122"/>
              </a:rPr>
              <a:t>内外联络</a:t>
            </a:r>
            <a:endParaRPr lang="en-US" altLang="zh-CN" sz="3200">
              <a:solidFill>
                <a:srgbClr val="2B2B31"/>
              </a:solidFill>
              <a:latin typeface="宋体" charset="-122"/>
              <a:ea typeface="宋体" charset="-122"/>
            </a:endParaRPr>
          </a:p>
        </p:txBody>
      </p:sp>
      <p:pic>
        <p:nvPicPr>
          <p:cNvPr id="27661" name="图片 21"/>
          <p:cNvPicPr>
            <a:picLocks noChangeAspect="1"/>
          </p:cNvPicPr>
          <p:nvPr/>
        </p:nvPicPr>
        <p:blipFill>
          <a:blip r:embed="rId2"/>
          <a:srcRect/>
          <a:stretch>
            <a:fillRect/>
          </a:stretch>
        </p:blipFill>
        <p:spPr bwMode="auto">
          <a:xfrm>
            <a:off x="11014075" y="0"/>
            <a:ext cx="1189038" cy="1123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nvSpPr>
        <p:spPr>
          <a:xfrm rot="5400000" flipH="1" flipV="1">
            <a:off x="8591550" y="325755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3" name="直角三角形 2"/>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4" name="直角三角形 3"/>
          <p:cNvSpPr/>
          <p:nvPr/>
        </p:nvSpPr>
        <p:spPr>
          <a:xfrm rot="5400000">
            <a:off x="0" y="0"/>
            <a:ext cx="2971800" cy="2971800"/>
          </a:xfrm>
          <a:prstGeom prst="rtTriangle">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5" name="直角三角形 4"/>
          <p:cNvSpPr/>
          <p:nvPr/>
        </p:nvSpPr>
        <p:spPr>
          <a:xfrm rot="5400000" flipH="1" flipV="1">
            <a:off x="9220200" y="3886200"/>
            <a:ext cx="2971800" cy="2971800"/>
          </a:xfrm>
          <a:prstGeom prst="rtTriangle">
            <a:avLst/>
          </a:prstGeom>
          <a:solidFill>
            <a:schemeClr val="accent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solidFill>
                <a:srgbClr val="4EA4DD"/>
              </a:solidFill>
            </a:endParaRPr>
          </a:p>
        </p:txBody>
      </p:sp>
      <p:sp>
        <p:nvSpPr>
          <p:cNvPr id="9221" name="文本框 2"/>
          <p:cNvSpPr txBox="1">
            <a:spLocks noChangeArrowheads="1"/>
          </p:cNvSpPr>
          <p:nvPr/>
        </p:nvSpPr>
        <p:spPr bwMode="auto">
          <a:xfrm>
            <a:off x="292100" y="400050"/>
            <a:ext cx="677863" cy="971550"/>
          </a:xfrm>
          <a:prstGeom prst="rect">
            <a:avLst/>
          </a:prstGeom>
          <a:noFill/>
          <a:ln w="9525">
            <a:noFill/>
            <a:miter lim="800000"/>
            <a:headEnd/>
            <a:tailEnd/>
          </a:ln>
        </p:spPr>
        <p:txBody>
          <a:bodyPr vert="eaVert">
            <a:spAutoFit/>
          </a:bodyPr>
          <a:lstStyle/>
          <a:p>
            <a:pPr algn="dist">
              <a:buFont typeface="Arial" charset="0"/>
              <a:buNone/>
            </a:pPr>
            <a:r>
              <a:rPr lang="zh-CN" altLang="en-US" sz="3200" b="1">
                <a:solidFill>
                  <a:srgbClr val="FFFFFF"/>
                </a:solidFill>
                <a:latin typeface="微软雅黑" pitchFamily="34" charset="-122"/>
                <a:ea typeface="微软雅黑" pitchFamily="34" charset="-122"/>
              </a:rPr>
              <a:t>目录</a:t>
            </a:r>
          </a:p>
        </p:txBody>
      </p:sp>
      <p:sp>
        <p:nvSpPr>
          <p:cNvPr id="11" name="圆角矩形 24"/>
          <p:cNvSpPr/>
          <p:nvPr/>
        </p:nvSpPr>
        <p:spPr>
          <a:xfrm>
            <a:off x="2962275" y="1720850"/>
            <a:ext cx="655638" cy="671513"/>
          </a:xfrm>
          <a:prstGeom prst="round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827" tIns="60913" rIns="121827" bIns="60913" anchor="ctr"/>
          <a:lstStyle/>
          <a:p>
            <a:pPr algn="ctr" eaLnBrk="0" hangingPunct="0">
              <a:defRPr/>
            </a:pPr>
            <a:r>
              <a:rPr lang="zh-CN" altLang="en-US" sz="3600" dirty="0">
                <a:solidFill>
                  <a:srgbClr val="4EA4DD"/>
                </a:solidFill>
                <a:ea typeface="Arial Unicode MS" panose="020B0604020202020204" pitchFamily="34" charset="-122"/>
                <a:cs typeface="Arial Unicode MS" panose="020B0604020202020204" pitchFamily="34" charset="-122"/>
              </a:rPr>
              <a:t>一</a:t>
            </a:r>
          </a:p>
        </p:txBody>
      </p:sp>
      <p:grpSp>
        <p:nvGrpSpPr>
          <p:cNvPr id="12" name="组合 11"/>
          <p:cNvGrpSpPr>
            <a:grpSpLocks/>
          </p:cNvGrpSpPr>
          <p:nvPr/>
        </p:nvGrpSpPr>
        <p:grpSpPr bwMode="auto">
          <a:xfrm>
            <a:off x="3821113" y="1704975"/>
            <a:ext cx="5226050" cy="1025525"/>
            <a:chOff x="6350389" y="1258881"/>
            <a:chExt cx="4403544" cy="780639"/>
          </a:xfrm>
        </p:grpSpPr>
        <p:sp>
          <p:nvSpPr>
            <p:cNvPr id="13" name="圆角矩形 26"/>
            <p:cNvSpPr/>
            <p:nvPr/>
          </p:nvSpPr>
          <p:spPr>
            <a:xfrm>
              <a:off x="6350389" y="1258881"/>
              <a:ext cx="4403544" cy="511162"/>
            </a:xfrm>
            <a:prstGeom prst="round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62613" tIns="81307" rIns="162613" bIns="81307" anchor="ctr"/>
            <a:lstStyle/>
            <a:p>
              <a:pPr eaLnBrk="0" hangingPunct="0">
                <a:defRPr/>
              </a:pPr>
              <a:r>
                <a:rPr lang="zh-CN" altLang="en-US" sz="2400" dirty="0">
                  <a:hlinkClick r:id="rId3" action="ppaction://hlinksldjump"/>
                </a:rPr>
                <a:t>“浙江制造”标准定位及要求</a:t>
              </a:r>
              <a:endParaRPr lang="zh-CN" altLang="en-US" sz="2400" dirty="0">
                <a:solidFill>
                  <a:srgbClr val="4EA4DD"/>
                </a:solidFill>
                <a:ea typeface="Arial Unicode MS" panose="020B0604020202020204" pitchFamily="34" charset="-122"/>
                <a:cs typeface="Arial Unicode MS" panose="020B0604020202020204" pitchFamily="34" charset="-122"/>
              </a:endParaRPr>
            </a:p>
          </p:txBody>
        </p:sp>
        <p:sp>
          <p:nvSpPr>
            <p:cNvPr id="14" name="矩形 13"/>
            <p:cNvSpPr/>
            <p:nvPr/>
          </p:nvSpPr>
          <p:spPr>
            <a:xfrm>
              <a:off x="6896150" y="1614156"/>
              <a:ext cx="2653898" cy="425364"/>
            </a:xfrm>
            <a:prstGeom prst="rect">
              <a:avLst/>
            </a:prstGeom>
          </p:spPr>
          <p:txBody>
            <a:bodyPr lIns="162613" tIns="81307" rIns="162613" bIns="81307">
              <a:spAutoFit/>
            </a:bodyPr>
            <a:lstStyle/>
            <a:p>
              <a:pPr eaLnBrk="0" hangingPunct="0">
                <a:defRPr/>
              </a:pPr>
              <a:endParaRPr lang="zh-CN" altLang="zh-CN" sz="2667" b="1" kern="100" dirty="0">
                <a:solidFill>
                  <a:srgbClr val="4EA4DD"/>
                </a:solidFill>
                <a:latin typeface="微软雅黑" panose="020B0503020204020204" pitchFamily="34" charset="-122"/>
                <a:ea typeface="微软雅黑" panose="020B0503020204020204" pitchFamily="34" charset="-122"/>
                <a:cs typeface="Times New Roman" panose="02020603050405020304" pitchFamily="18" charset="0"/>
              </a:endParaRPr>
            </a:p>
          </p:txBody>
        </p:sp>
      </p:grpSp>
      <p:sp>
        <p:nvSpPr>
          <p:cNvPr id="15" name="圆角矩形 28"/>
          <p:cNvSpPr/>
          <p:nvPr/>
        </p:nvSpPr>
        <p:spPr>
          <a:xfrm>
            <a:off x="2974975" y="2593975"/>
            <a:ext cx="655638" cy="671513"/>
          </a:xfrm>
          <a:prstGeom prst="round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827" tIns="60913" rIns="121827" bIns="60913" anchor="ctr"/>
          <a:lstStyle/>
          <a:p>
            <a:pPr algn="ctr" eaLnBrk="0" hangingPunct="0">
              <a:defRPr/>
            </a:pPr>
            <a:r>
              <a:rPr lang="zh-CN" altLang="en-US" sz="3600" dirty="0">
                <a:solidFill>
                  <a:srgbClr val="4EA4DD"/>
                </a:solidFill>
                <a:ea typeface="Arial Unicode MS" panose="020B0604020202020204" pitchFamily="34" charset="-122"/>
                <a:cs typeface="Arial Unicode MS" panose="020B0604020202020204" pitchFamily="34" charset="-122"/>
              </a:rPr>
              <a:t>二</a:t>
            </a:r>
          </a:p>
        </p:txBody>
      </p:sp>
      <p:grpSp>
        <p:nvGrpSpPr>
          <p:cNvPr id="16" name="组合 15"/>
          <p:cNvGrpSpPr>
            <a:grpSpLocks/>
          </p:cNvGrpSpPr>
          <p:nvPr/>
        </p:nvGrpSpPr>
        <p:grpSpPr bwMode="auto">
          <a:xfrm>
            <a:off x="3879850" y="2640013"/>
            <a:ext cx="5167313" cy="1609725"/>
            <a:chOff x="6405566" y="1650145"/>
            <a:chExt cx="4882374" cy="1225822"/>
          </a:xfrm>
        </p:grpSpPr>
        <p:sp>
          <p:nvSpPr>
            <p:cNvPr id="17" name="圆角矩形 30"/>
            <p:cNvSpPr/>
            <p:nvPr/>
          </p:nvSpPr>
          <p:spPr>
            <a:xfrm>
              <a:off x="6405566" y="1650145"/>
              <a:ext cx="4882374" cy="511363"/>
            </a:xfrm>
            <a:prstGeom prst="round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62613" tIns="81307" rIns="162613" bIns="81307" anchor="ctr"/>
            <a:lstStyle/>
            <a:p>
              <a:pPr eaLnBrk="0" hangingPunct="0">
                <a:defRPr/>
              </a:pPr>
              <a:r>
                <a:rPr lang="zh-CN" altLang="en-US" sz="2400" dirty="0">
                  <a:hlinkClick r:id="rId4" action="ppaction://hlinksldjump"/>
                </a:rPr>
                <a:t>“浙江制造”标准研制流程及要求</a:t>
              </a:r>
              <a:endParaRPr lang="zh-CN" altLang="en-US" sz="2400" dirty="0">
                <a:solidFill>
                  <a:srgbClr val="4EA4DD"/>
                </a:solidFill>
                <a:ea typeface="Arial Unicode MS" panose="020B0604020202020204" pitchFamily="34" charset="-122"/>
                <a:cs typeface="Arial Unicode MS" panose="020B0604020202020204" pitchFamily="34" charset="-122"/>
              </a:endParaRPr>
            </a:p>
          </p:txBody>
        </p:sp>
        <p:sp>
          <p:nvSpPr>
            <p:cNvPr id="18" name="矩形 17"/>
            <p:cNvSpPr/>
            <p:nvPr/>
          </p:nvSpPr>
          <p:spPr>
            <a:xfrm>
              <a:off x="6894553" y="2450435"/>
              <a:ext cx="2651931" cy="425532"/>
            </a:xfrm>
            <a:prstGeom prst="rect">
              <a:avLst/>
            </a:prstGeom>
          </p:spPr>
          <p:txBody>
            <a:bodyPr lIns="162613" tIns="81307" rIns="162613" bIns="81307">
              <a:spAutoFit/>
            </a:bodyPr>
            <a:lstStyle/>
            <a:p>
              <a:pPr eaLnBrk="0" hangingPunct="0">
                <a:defRPr/>
              </a:pPr>
              <a:endParaRPr lang="zh-CN" altLang="zh-CN" sz="2667" b="1" kern="100" dirty="0">
                <a:solidFill>
                  <a:srgbClr val="4EA4DD"/>
                </a:solidFill>
                <a:latin typeface="微软雅黑" panose="020B0503020204020204" pitchFamily="34" charset="-122"/>
                <a:ea typeface="微软雅黑" panose="020B0503020204020204" pitchFamily="34" charset="-122"/>
                <a:cs typeface="Times New Roman" panose="02020603050405020304" pitchFamily="18" charset="0"/>
              </a:endParaRPr>
            </a:p>
          </p:txBody>
        </p:sp>
      </p:grpSp>
      <p:sp>
        <p:nvSpPr>
          <p:cNvPr id="19" name="圆角矩形 35"/>
          <p:cNvSpPr/>
          <p:nvPr/>
        </p:nvSpPr>
        <p:spPr>
          <a:xfrm>
            <a:off x="2994025" y="3497263"/>
            <a:ext cx="655638" cy="671512"/>
          </a:xfrm>
          <a:prstGeom prst="round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827" tIns="60913" rIns="121827" bIns="60913" anchor="ctr"/>
          <a:lstStyle/>
          <a:p>
            <a:pPr algn="ctr" eaLnBrk="0" hangingPunct="0">
              <a:defRPr/>
            </a:pPr>
            <a:r>
              <a:rPr lang="zh-CN" altLang="en-US" sz="3600" dirty="0">
                <a:solidFill>
                  <a:srgbClr val="4EA4DD"/>
                </a:solidFill>
                <a:ea typeface="Arial Unicode MS" panose="020B0604020202020204" pitchFamily="34" charset="-122"/>
                <a:cs typeface="Arial Unicode MS" panose="020B0604020202020204" pitchFamily="34" charset="-122"/>
              </a:rPr>
              <a:t>三</a:t>
            </a:r>
          </a:p>
        </p:txBody>
      </p:sp>
      <p:grpSp>
        <p:nvGrpSpPr>
          <p:cNvPr id="20" name="组合 19"/>
          <p:cNvGrpSpPr>
            <a:grpSpLocks/>
          </p:cNvGrpSpPr>
          <p:nvPr/>
        </p:nvGrpSpPr>
        <p:grpSpPr bwMode="auto">
          <a:xfrm>
            <a:off x="3879850" y="3475038"/>
            <a:ext cx="5167313" cy="671512"/>
            <a:chOff x="6339096" y="3296029"/>
            <a:chExt cx="3744416" cy="511504"/>
          </a:xfrm>
        </p:grpSpPr>
        <p:sp>
          <p:nvSpPr>
            <p:cNvPr id="21" name="圆角矩形 37"/>
            <p:cNvSpPr/>
            <p:nvPr/>
          </p:nvSpPr>
          <p:spPr>
            <a:xfrm>
              <a:off x="6339096" y="3296029"/>
              <a:ext cx="3744416" cy="511504"/>
            </a:xfrm>
            <a:prstGeom prst="round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62613" tIns="81307" rIns="162613" bIns="81307" anchor="ctr"/>
            <a:lstStyle/>
            <a:p>
              <a:pPr eaLnBrk="0" hangingPunct="0">
                <a:defRPr/>
              </a:pPr>
              <a:r>
                <a:rPr lang="zh-CN" altLang="en-US" sz="2400" dirty="0"/>
                <a:t>“浙江制造”标准制订要点</a:t>
              </a:r>
              <a:endParaRPr lang="zh-CN" altLang="en-US" sz="2400" dirty="0">
                <a:solidFill>
                  <a:srgbClr val="4EA4DD"/>
                </a:solidFill>
                <a:latin typeface="+mn-ea"/>
                <a:cs typeface="Arial Unicode MS" panose="020B0604020202020204" pitchFamily="34" charset="-122"/>
              </a:endParaRPr>
            </a:p>
          </p:txBody>
        </p:sp>
        <p:sp>
          <p:nvSpPr>
            <p:cNvPr id="22" name="矩形 21"/>
            <p:cNvSpPr/>
            <p:nvPr/>
          </p:nvSpPr>
          <p:spPr>
            <a:xfrm>
              <a:off x="6898170" y="3335933"/>
              <a:ext cx="2736702" cy="425649"/>
            </a:xfrm>
            <a:prstGeom prst="rect">
              <a:avLst/>
            </a:prstGeom>
          </p:spPr>
          <p:txBody>
            <a:bodyPr lIns="162613" tIns="81307" rIns="162613" bIns="81307">
              <a:spAutoFit/>
            </a:bodyPr>
            <a:lstStyle/>
            <a:p>
              <a:pPr eaLnBrk="0" hangingPunct="0">
                <a:defRPr/>
              </a:pPr>
              <a:endParaRPr lang="zh-CN" altLang="zh-CN" sz="2667" b="1" kern="100" dirty="0">
                <a:solidFill>
                  <a:srgbClr val="4EA4DD"/>
                </a:solidFill>
                <a:latin typeface="微软雅黑" panose="020B0503020204020204" pitchFamily="34" charset="-122"/>
                <a:ea typeface="微软雅黑" panose="020B0503020204020204" pitchFamily="34" charset="-122"/>
                <a:cs typeface="Times New Roman" panose="02020603050405020304" pitchFamily="18" charset="0"/>
              </a:endParaRPr>
            </a:p>
          </p:txBody>
        </p:sp>
      </p:grpSp>
      <p:pic>
        <p:nvPicPr>
          <p:cNvPr id="9228" name="图片 26"/>
          <p:cNvPicPr>
            <a:picLocks noChangeAspect="1"/>
          </p:cNvPicPr>
          <p:nvPr/>
        </p:nvPicPr>
        <p:blipFill>
          <a:blip r:embed="rId5"/>
          <a:srcRect/>
          <a:stretch>
            <a:fillRect/>
          </a:stretch>
        </p:blipFill>
        <p:spPr bwMode="auto">
          <a:xfrm>
            <a:off x="10307638" y="0"/>
            <a:ext cx="1895475" cy="1790700"/>
          </a:xfrm>
          <a:prstGeom prst="rect">
            <a:avLst/>
          </a:prstGeom>
          <a:noFill/>
          <a:ln w="9525">
            <a:noFill/>
            <a:miter lim="800000"/>
            <a:headEnd/>
            <a:tailEnd/>
          </a:ln>
        </p:spPr>
      </p:pic>
      <p:sp>
        <p:nvSpPr>
          <p:cNvPr id="24" name="圆角矩形 35">
            <a:extLst>
              <a:ext uri="{FF2B5EF4-FFF2-40B4-BE49-F238E27FC236}"/>
            </a:extLst>
          </p:cNvPr>
          <p:cNvSpPr/>
          <p:nvPr/>
        </p:nvSpPr>
        <p:spPr>
          <a:xfrm>
            <a:off x="3017838" y="4327525"/>
            <a:ext cx="655637" cy="671513"/>
          </a:xfrm>
          <a:prstGeom prst="round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827" tIns="60913" rIns="121827" bIns="60913" anchor="ctr"/>
          <a:lstStyle/>
          <a:p>
            <a:pPr algn="ctr" eaLnBrk="0" hangingPunct="0">
              <a:defRPr/>
            </a:pPr>
            <a:r>
              <a:rPr lang="zh-CN" altLang="en-US" sz="3600" dirty="0">
                <a:solidFill>
                  <a:srgbClr val="4EA4DD"/>
                </a:solidFill>
                <a:ea typeface="Arial Unicode MS" panose="020B0604020202020204" pitchFamily="34" charset="-122"/>
                <a:cs typeface="Arial Unicode MS" panose="020B0604020202020204" pitchFamily="34" charset="-122"/>
              </a:rPr>
              <a:t>四</a:t>
            </a:r>
          </a:p>
        </p:txBody>
      </p:sp>
      <p:grpSp>
        <p:nvGrpSpPr>
          <p:cNvPr id="30" name="组合 29"/>
          <p:cNvGrpSpPr>
            <a:grpSpLocks/>
          </p:cNvGrpSpPr>
          <p:nvPr/>
        </p:nvGrpSpPr>
        <p:grpSpPr bwMode="auto">
          <a:xfrm>
            <a:off x="3906838" y="4344988"/>
            <a:ext cx="5167312" cy="671512"/>
            <a:chOff x="6339096" y="3275549"/>
            <a:chExt cx="3744416" cy="511504"/>
          </a:xfrm>
        </p:grpSpPr>
        <p:sp>
          <p:nvSpPr>
            <p:cNvPr id="6" name="圆角矩形 37"/>
            <p:cNvSpPr/>
            <p:nvPr/>
          </p:nvSpPr>
          <p:spPr>
            <a:xfrm>
              <a:off x="6339096" y="3275549"/>
              <a:ext cx="3744416" cy="511504"/>
            </a:xfrm>
            <a:prstGeom prst="round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62613" tIns="81307" rIns="162613" bIns="81307" anchor="ctr"/>
            <a:lstStyle/>
            <a:p>
              <a:pPr eaLnBrk="0" hangingPunct="0">
                <a:defRPr/>
              </a:pPr>
              <a:r>
                <a:rPr lang="zh-CN" altLang="en-US" sz="2400" dirty="0"/>
                <a:t>   </a:t>
              </a:r>
              <a:r>
                <a:rPr lang="zh-CN" altLang="en-US" sz="2400" dirty="0">
                  <a:hlinkClick r:id="rId6" action="ppaction://hlinksldjump"/>
                </a:rPr>
                <a:t>相关方及职责要求</a:t>
              </a:r>
              <a:endParaRPr lang="zh-CN" altLang="en-US" sz="2400" dirty="0">
                <a:solidFill>
                  <a:srgbClr val="4EA4DD"/>
                </a:solidFill>
                <a:latin typeface="+mn-ea"/>
                <a:cs typeface="Arial Unicode MS" panose="020B0604020202020204" pitchFamily="34" charset="-122"/>
              </a:endParaRPr>
            </a:p>
          </p:txBody>
        </p:sp>
        <p:sp>
          <p:nvSpPr>
            <p:cNvPr id="7" name="矩形 31"/>
            <p:cNvSpPr/>
            <p:nvPr/>
          </p:nvSpPr>
          <p:spPr>
            <a:xfrm>
              <a:off x="6898170" y="3336011"/>
              <a:ext cx="2736702" cy="425649"/>
            </a:xfrm>
            <a:prstGeom prst="rect">
              <a:avLst/>
            </a:prstGeom>
          </p:spPr>
          <p:txBody>
            <a:bodyPr lIns="162613" tIns="81307" rIns="162613" bIns="81307">
              <a:spAutoFit/>
            </a:bodyPr>
            <a:lstStyle/>
            <a:p>
              <a:pPr eaLnBrk="0" hangingPunct="0">
                <a:defRPr/>
              </a:pPr>
              <a:endParaRPr lang="zh-CN" altLang="zh-CN" sz="2667" b="1" kern="100" dirty="0">
                <a:solidFill>
                  <a:srgbClr val="4EA4DD"/>
                </a:solidFill>
                <a:latin typeface="微软雅黑" panose="020B0503020204020204" pitchFamily="34" charset="-122"/>
                <a:ea typeface="微软雅黑" panose="020B0503020204020204" pitchFamily="34" charset="-122"/>
                <a:cs typeface="Times New Roman" panose="02020603050405020304" pitchFamily="18" charset="0"/>
              </a:endParaRPr>
            </a:p>
          </p:txBody>
        </p:sp>
      </p:grpSp>
      <p:sp>
        <p:nvSpPr>
          <p:cNvPr id="8" name="圆角矩形 35">
            <a:extLst>
              <a:ext uri="{FF2B5EF4-FFF2-40B4-BE49-F238E27FC236}"/>
            </a:extLst>
          </p:cNvPr>
          <p:cNvSpPr/>
          <p:nvPr/>
        </p:nvSpPr>
        <p:spPr>
          <a:xfrm>
            <a:off x="3027363" y="5283200"/>
            <a:ext cx="655637" cy="630238"/>
          </a:xfrm>
          <a:prstGeom prst="round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827" tIns="60913" rIns="121827" bIns="60913" anchor="ctr"/>
          <a:lstStyle/>
          <a:p>
            <a:pPr algn="ctr" eaLnBrk="0" hangingPunct="0">
              <a:defRPr/>
            </a:pPr>
            <a:r>
              <a:rPr lang="zh-CN" altLang="en-US" sz="3600">
                <a:solidFill>
                  <a:srgbClr val="4EA4DD"/>
                </a:solidFill>
                <a:ea typeface="Arial Unicode MS"/>
                <a:cs typeface="Arial Unicode MS"/>
              </a:rPr>
              <a:t>五</a:t>
            </a:r>
          </a:p>
        </p:txBody>
      </p:sp>
      <p:grpSp>
        <p:nvGrpSpPr>
          <p:cNvPr id="9" name="组合 29"/>
          <p:cNvGrpSpPr>
            <a:grpSpLocks/>
          </p:cNvGrpSpPr>
          <p:nvPr/>
        </p:nvGrpSpPr>
        <p:grpSpPr bwMode="auto">
          <a:xfrm>
            <a:off x="3986213" y="5270500"/>
            <a:ext cx="5167312" cy="671513"/>
            <a:chOff x="6339096" y="3275549"/>
            <a:chExt cx="3744416" cy="511504"/>
          </a:xfrm>
        </p:grpSpPr>
        <p:sp>
          <p:nvSpPr>
            <p:cNvPr id="31" name="圆角矩形 37"/>
            <p:cNvSpPr/>
            <p:nvPr/>
          </p:nvSpPr>
          <p:spPr>
            <a:xfrm>
              <a:off x="6339096" y="3275549"/>
              <a:ext cx="3744416" cy="511504"/>
            </a:xfrm>
            <a:prstGeom prst="round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62613" tIns="81307" rIns="162613" bIns="81307" anchor="ctr"/>
            <a:lstStyle/>
            <a:p>
              <a:pPr eaLnBrk="0" hangingPunct="0">
                <a:defRPr/>
              </a:pPr>
              <a:r>
                <a:rPr lang="zh-CN" altLang="en-US" sz="2400">
                  <a:solidFill>
                    <a:srgbClr val="4EA4DD"/>
                  </a:solidFill>
                  <a:cs typeface="等线"/>
                </a:rPr>
                <a:t>标准工作组与审评专家要求</a:t>
              </a:r>
            </a:p>
          </p:txBody>
        </p:sp>
        <p:sp>
          <p:nvSpPr>
            <p:cNvPr id="32" name="矩形 31"/>
            <p:cNvSpPr/>
            <p:nvPr/>
          </p:nvSpPr>
          <p:spPr>
            <a:xfrm>
              <a:off x="6898170" y="3336010"/>
              <a:ext cx="2736702" cy="425648"/>
            </a:xfrm>
            <a:prstGeom prst="rect">
              <a:avLst/>
            </a:prstGeom>
          </p:spPr>
          <p:txBody>
            <a:bodyPr lIns="162613" tIns="81307" rIns="162613" bIns="81307">
              <a:spAutoFit/>
            </a:bodyPr>
            <a:lstStyle/>
            <a:p>
              <a:pPr eaLnBrk="0" hangingPunct="0">
                <a:defRPr/>
              </a:pPr>
              <a:endParaRPr lang="zh-CN" altLang="zh-CN" sz="2667" b="1" kern="100" dirty="0">
                <a:solidFill>
                  <a:srgbClr val="4EA4DD"/>
                </a:solidFill>
                <a:latin typeface="微软雅黑" panose="020B0503020204020204" pitchFamily="34" charset="-122"/>
                <a:ea typeface="微软雅黑" panose="020B0503020204020204" pitchFamily="34" charset="-122"/>
                <a:cs typeface="Times New Roman" panose="02020603050405020304" pitchFamily="18" charset="0"/>
              </a:endParaRP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par>
                                <p:cTn id="8" presetID="56" presetClass="path" presetSubtype="0" accel="50000" decel="50000" fill="hold" grpId="1" nodeType="withEffect">
                                  <p:stCondLst>
                                    <p:cond delay="0"/>
                                  </p:stCondLst>
                                  <p:childTnLst>
                                    <p:animMotion origin="layout" path="M -0.03737 0.0412 L -4.58333E-6 3.7037E-6 " pathEditMode="relative" rAng="0" ptsTypes="AA">
                                      <p:cBhvr>
                                        <p:cTn id="9" dur="700" fill="hold"/>
                                        <p:tgtEl>
                                          <p:spTgt spid="11"/>
                                        </p:tgtEl>
                                        <p:attrNameLst>
                                          <p:attrName>ppt_x</p:attrName>
                                          <p:attrName>ppt_y</p:attrName>
                                        </p:attrNameLst>
                                      </p:cBhvr>
                                      <p:rCtr x="1862" y="-2060"/>
                                    </p:animMotion>
                                  </p:childTnLst>
                                </p:cTn>
                              </p:par>
                              <p:par>
                                <p:cTn id="10" presetID="22" presetClass="entr" presetSubtype="8" fill="hold" nodeType="withEffect">
                                  <p:stCondLst>
                                    <p:cond delay="25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par>
                                <p:cTn id="13" presetID="10" presetClass="entr" presetSubtype="0" fill="hold" grpId="0" nodeType="withEffect">
                                  <p:stCondLst>
                                    <p:cond delay="25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1000"/>
                                        <p:tgtEl>
                                          <p:spTgt spid="15"/>
                                        </p:tgtEl>
                                      </p:cBhvr>
                                    </p:animEffect>
                                  </p:childTnLst>
                                </p:cTn>
                              </p:par>
                              <p:par>
                                <p:cTn id="16" presetID="56" presetClass="path" presetSubtype="0" accel="50000" decel="50000" fill="hold" grpId="1" nodeType="withEffect">
                                  <p:stCondLst>
                                    <p:cond delay="250"/>
                                  </p:stCondLst>
                                  <p:childTnLst>
                                    <p:animMotion origin="layout" path="M -0.03737 0.0412 L -4.58333E-6 2.59259E-6 " pathEditMode="relative" rAng="0" ptsTypes="AA">
                                      <p:cBhvr>
                                        <p:cTn id="17" dur="700" fill="hold"/>
                                        <p:tgtEl>
                                          <p:spTgt spid="15"/>
                                        </p:tgtEl>
                                        <p:attrNameLst>
                                          <p:attrName>ppt_x</p:attrName>
                                          <p:attrName>ppt_y</p:attrName>
                                        </p:attrNameLst>
                                      </p:cBhvr>
                                      <p:rCtr x="1862" y="-2060"/>
                                    </p:animMotion>
                                  </p:childTnLst>
                                </p:cTn>
                              </p:par>
                              <p:par>
                                <p:cTn id="18" presetID="22" presetClass="entr" presetSubtype="8" fill="hold" nodeType="withEffect">
                                  <p:stCondLst>
                                    <p:cond delay="500"/>
                                  </p:stCondLst>
                                  <p:childTnLst>
                                    <p:set>
                                      <p:cBhvr>
                                        <p:cTn id="19" dur="1" fill="hold">
                                          <p:stCondLst>
                                            <p:cond delay="0"/>
                                          </p:stCondLst>
                                        </p:cTn>
                                        <p:tgtEl>
                                          <p:spTgt spid="16"/>
                                        </p:tgtEl>
                                        <p:attrNameLst>
                                          <p:attrName>style.visibility</p:attrName>
                                        </p:attrNameLst>
                                      </p:cBhvr>
                                      <p:to>
                                        <p:strVal val="visible"/>
                                      </p:to>
                                    </p:set>
                                    <p:animEffect transition="in" filter="wipe(left)">
                                      <p:cBhvr>
                                        <p:cTn id="20" dur="500"/>
                                        <p:tgtEl>
                                          <p:spTgt spid="16"/>
                                        </p:tgtEl>
                                      </p:cBhvr>
                                    </p:animEffect>
                                  </p:childTnLst>
                                </p:cTn>
                              </p:par>
                              <p:par>
                                <p:cTn id="21" presetID="10" presetClass="entr" presetSubtype="0" fill="hold" grpId="0" nodeType="withEffect">
                                  <p:stCondLst>
                                    <p:cond delay="500"/>
                                  </p:stCondLst>
                                  <p:childTnLst>
                                    <p:set>
                                      <p:cBhvr>
                                        <p:cTn id="22" dur="1" fill="hold">
                                          <p:stCondLst>
                                            <p:cond delay="0"/>
                                          </p:stCondLst>
                                        </p:cTn>
                                        <p:tgtEl>
                                          <p:spTgt spid="19"/>
                                        </p:tgtEl>
                                        <p:attrNameLst>
                                          <p:attrName>style.visibility</p:attrName>
                                        </p:attrNameLst>
                                      </p:cBhvr>
                                      <p:to>
                                        <p:strVal val="visible"/>
                                      </p:to>
                                    </p:set>
                                    <p:animEffect transition="in" filter="fade">
                                      <p:cBhvr>
                                        <p:cTn id="23" dur="1000"/>
                                        <p:tgtEl>
                                          <p:spTgt spid="19"/>
                                        </p:tgtEl>
                                      </p:cBhvr>
                                    </p:animEffect>
                                  </p:childTnLst>
                                </p:cTn>
                              </p:par>
                              <p:par>
                                <p:cTn id="24" presetID="56" presetClass="path" presetSubtype="0" accel="50000" decel="50000" fill="hold" grpId="1" nodeType="withEffect">
                                  <p:stCondLst>
                                    <p:cond delay="500"/>
                                  </p:stCondLst>
                                  <p:childTnLst>
                                    <p:animMotion origin="layout" path="M -0.03737 0.04121 L -4.58333E-6 -3.7037E-6 " pathEditMode="relative" rAng="0" ptsTypes="AA">
                                      <p:cBhvr>
                                        <p:cTn id="25" dur="700" fill="hold"/>
                                        <p:tgtEl>
                                          <p:spTgt spid="19"/>
                                        </p:tgtEl>
                                        <p:attrNameLst>
                                          <p:attrName>ppt_x</p:attrName>
                                          <p:attrName>ppt_y</p:attrName>
                                        </p:attrNameLst>
                                      </p:cBhvr>
                                      <p:rCtr x="1862" y="-2060"/>
                                    </p:animMotion>
                                  </p:childTnLst>
                                </p:cTn>
                              </p:par>
                              <p:par>
                                <p:cTn id="26" presetID="22" presetClass="entr" presetSubtype="8" fill="hold" nodeType="withEffect">
                                  <p:stCondLst>
                                    <p:cond delay="750"/>
                                  </p:stCondLst>
                                  <p:childTnLst>
                                    <p:set>
                                      <p:cBhvr>
                                        <p:cTn id="27" dur="1" fill="hold">
                                          <p:stCondLst>
                                            <p:cond delay="0"/>
                                          </p:stCondLst>
                                        </p:cTn>
                                        <p:tgtEl>
                                          <p:spTgt spid="20"/>
                                        </p:tgtEl>
                                        <p:attrNameLst>
                                          <p:attrName>style.visibility</p:attrName>
                                        </p:attrNameLst>
                                      </p:cBhvr>
                                      <p:to>
                                        <p:strVal val="visible"/>
                                      </p:to>
                                    </p:set>
                                    <p:animEffect transition="in" filter="wipe(left)">
                                      <p:cBhvr>
                                        <p:cTn id="28" dur="500"/>
                                        <p:tgtEl>
                                          <p:spTgt spid="20"/>
                                        </p:tgtEl>
                                      </p:cBhvr>
                                    </p:animEffect>
                                  </p:childTnLst>
                                </p:cTn>
                              </p:par>
                            </p:childTnLst>
                          </p:cTn>
                        </p:par>
                        <p:par>
                          <p:cTn id="29" fill="hold">
                            <p:stCondLst>
                              <p:cond delay="1500"/>
                            </p:stCondLst>
                            <p:childTnLst>
                              <p:par>
                                <p:cTn id="30" presetID="26" presetClass="emph" presetSubtype="0" fill="hold" grpId="2" nodeType="afterEffect">
                                  <p:stCondLst>
                                    <p:cond delay="0"/>
                                  </p:stCondLst>
                                  <p:childTnLst>
                                    <p:animEffect transition="out" filter="fade">
                                      <p:cBhvr>
                                        <p:cTn id="31" dur="500" tmFilter="0, 0; .2, .5; .8, .5; 1, 0"/>
                                        <p:tgtEl>
                                          <p:spTgt spid="11"/>
                                        </p:tgtEl>
                                      </p:cBhvr>
                                    </p:animEffect>
                                    <p:animScale>
                                      <p:cBhvr>
                                        <p:cTn id="32" dur="250" autoRev="1" fill="hold"/>
                                        <p:tgtEl>
                                          <p:spTgt spid="11"/>
                                        </p:tgtEl>
                                      </p:cBhvr>
                                      <p:by x="105000" y="105000"/>
                                    </p:animScale>
                                  </p:childTnLst>
                                </p:cTn>
                              </p:par>
                              <p:par>
                                <p:cTn id="33" presetID="26" presetClass="emph" presetSubtype="0" fill="hold" nodeType="withEffect">
                                  <p:stCondLst>
                                    <p:cond delay="0"/>
                                  </p:stCondLst>
                                  <p:childTnLst>
                                    <p:animEffect transition="out" filter="fade">
                                      <p:cBhvr>
                                        <p:cTn id="34" dur="500" tmFilter="0, 0; .2, .5; .8, .5; 1, 0"/>
                                        <p:tgtEl>
                                          <p:spTgt spid="12"/>
                                        </p:tgtEl>
                                      </p:cBhvr>
                                    </p:animEffect>
                                    <p:animScale>
                                      <p:cBhvr>
                                        <p:cTn id="35" dur="250" autoRev="1" fill="hold"/>
                                        <p:tgtEl>
                                          <p:spTgt spid="12"/>
                                        </p:tgtEl>
                                      </p:cBhvr>
                                      <p:by x="105000" y="105000"/>
                                    </p:animScale>
                                  </p:childTnLst>
                                </p:cTn>
                              </p:par>
                              <p:par>
                                <p:cTn id="36" presetID="10" presetClass="entr" presetSubtype="0" fill="hold" grpId="0" nodeType="withEffect">
                                  <p:stCondLst>
                                    <p:cond delay="50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1000"/>
                                        <p:tgtEl>
                                          <p:spTgt spid="24"/>
                                        </p:tgtEl>
                                      </p:cBhvr>
                                    </p:animEffect>
                                  </p:childTnLst>
                                </p:cTn>
                              </p:par>
                              <p:par>
                                <p:cTn id="39" presetID="56" presetClass="path" presetSubtype="0" accel="50000" decel="50000" fill="hold" grpId="1" nodeType="withEffect">
                                  <p:stCondLst>
                                    <p:cond delay="500"/>
                                  </p:stCondLst>
                                  <p:childTnLst>
                                    <p:animMotion origin="layout" path="M -0.03737 0.04121 L -4.58333E-6 -3.7037E-6 " pathEditMode="relative" rAng="0" ptsTypes="AA">
                                      <p:cBhvr>
                                        <p:cTn id="40" dur="700" fill="hold"/>
                                        <p:tgtEl>
                                          <p:spTgt spid="24"/>
                                        </p:tgtEl>
                                        <p:attrNameLst>
                                          <p:attrName>ppt_x</p:attrName>
                                          <p:attrName>ppt_y</p:attrName>
                                        </p:attrNameLst>
                                      </p:cBhvr>
                                      <p:rCtr x="1862" y="-2060"/>
                                    </p:animMotion>
                                  </p:childTnLst>
                                </p:cTn>
                              </p:par>
                              <p:par>
                                <p:cTn id="41" presetID="22" presetClass="entr" presetSubtype="8" fill="hold" nodeType="withEffect">
                                  <p:stCondLst>
                                    <p:cond delay="750"/>
                                  </p:stCondLst>
                                  <p:childTnLst>
                                    <p:set>
                                      <p:cBhvr>
                                        <p:cTn id="42" dur="1" fill="hold">
                                          <p:stCondLst>
                                            <p:cond delay="0"/>
                                          </p:stCondLst>
                                        </p:cTn>
                                        <p:tgtEl>
                                          <p:spTgt spid="30"/>
                                        </p:tgtEl>
                                        <p:attrNameLst>
                                          <p:attrName>style.visibility</p:attrName>
                                        </p:attrNameLst>
                                      </p:cBhvr>
                                      <p:to>
                                        <p:strVal val="visible"/>
                                      </p:to>
                                    </p:set>
                                    <p:animEffect transition="in" filter="wipe(left)">
                                      <p:cBhvr>
                                        <p:cTn id="43" dur="500"/>
                                        <p:tgtEl>
                                          <p:spTgt spid="30"/>
                                        </p:tgtEl>
                                      </p:cBhvr>
                                    </p:animEffect>
                                  </p:childTnLst>
                                </p:cTn>
                              </p:par>
                              <p:par>
                                <p:cTn id="44" presetID="10" presetClass="entr" presetSubtype="0" fill="hold" grpId="0" nodeType="withEffect">
                                  <p:stCondLst>
                                    <p:cond delay="500"/>
                                  </p:stCondLst>
                                  <p:childTnLst>
                                    <p:set>
                                      <p:cBhvr>
                                        <p:cTn id="45" dur="1" fill="hold">
                                          <p:stCondLst>
                                            <p:cond delay="0"/>
                                          </p:stCondLst>
                                        </p:cTn>
                                        <p:tgtEl>
                                          <p:spTgt spid="8"/>
                                        </p:tgtEl>
                                        <p:attrNameLst>
                                          <p:attrName>style.visibility</p:attrName>
                                        </p:attrNameLst>
                                      </p:cBhvr>
                                      <p:to>
                                        <p:strVal val="visible"/>
                                      </p:to>
                                    </p:set>
                                    <p:animEffect transition="in" filter="fade">
                                      <p:cBhvr>
                                        <p:cTn id="46" dur="1000"/>
                                        <p:tgtEl>
                                          <p:spTgt spid="8"/>
                                        </p:tgtEl>
                                      </p:cBhvr>
                                    </p:animEffect>
                                  </p:childTnLst>
                                </p:cTn>
                              </p:par>
                              <p:par>
                                <p:cTn id="47" presetID="56" presetClass="path" presetSubtype="0" accel="50000" decel="50000" fill="hold" grpId="1" nodeType="withEffect">
                                  <p:stCondLst>
                                    <p:cond delay="500"/>
                                  </p:stCondLst>
                                  <p:childTnLst>
                                    <p:animMotion origin="layout" path="M -0.03737 0.04121 L -4.58333E-6 -3.7037E-6 " pathEditMode="relative" rAng="0" ptsTypes="AA">
                                      <p:cBhvr>
                                        <p:cTn id="48" dur="700" fill="hold"/>
                                        <p:tgtEl>
                                          <p:spTgt spid="8"/>
                                        </p:tgtEl>
                                        <p:attrNameLst>
                                          <p:attrName>ppt_x</p:attrName>
                                          <p:attrName>ppt_y</p:attrName>
                                        </p:attrNameLst>
                                      </p:cBhvr>
                                      <p:rCtr x="1862" y="-2060"/>
                                    </p:animMotion>
                                  </p:childTnLst>
                                </p:cTn>
                              </p:par>
                              <p:par>
                                <p:cTn id="49" presetID="22" presetClass="entr" presetSubtype="8" fill="hold" nodeType="withEffect">
                                  <p:stCondLst>
                                    <p:cond delay="750"/>
                                  </p:stCondLst>
                                  <p:childTnLst>
                                    <p:set>
                                      <p:cBhvr>
                                        <p:cTn id="50" dur="1" fill="hold">
                                          <p:stCondLst>
                                            <p:cond delay="0"/>
                                          </p:stCondLst>
                                        </p:cTn>
                                        <p:tgtEl>
                                          <p:spTgt spid="9"/>
                                        </p:tgtEl>
                                        <p:attrNameLst>
                                          <p:attrName>style.visibility</p:attrName>
                                        </p:attrNameLst>
                                      </p:cBhvr>
                                      <p:to>
                                        <p:strVal val="visible"/>
                                      </p:to>
                                    </p:set>
                                    <p:animEffect transition="in" filter="wipe(left)">
                                      <p:cBhvr>
                                        <p:cTn id="5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1" grpId="2" animBg="1"/>
      <p:bldP spid="15" grpId="0" animBg="1"/>
      <p:bldP spid="15" grpId="1" animBg="1"/>
      <p:bldP spid="19" grpId="0" animBg="1"/>
      <p:bldP spid="19" grpId="1" animBg="1"/>
      <p:bldP spid="24" grpId="0" animBg="1"/>
      <p:bldP spid="24" grpId="1" animBg="1"/>
      <p:bldP spid="8" grpId="0" animBg="1"/>
      <p:bldP spid="8"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3" name="组合 3"/>
          <p:cNvGrpSpPr>
            <a:grpSpLocks/>
          </p:cNvGrpSpPr>
          <p:nvPr/>
        </p:nvGrpSpPr>
        <p:grpSpPr bwMode="auto">
          <a:xfrm flipH="1">
            <a:off x="11182350" y="0"/>
            <a:ext cx="1009650" cy="100965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2" name="直角三角形 1"/>
            <p:cNvSpPr/>
            <p:nvPr/>
          </p:nvSpPr>
          <p:spPr>
            <a:xfrm rot="5400000">
              <a:off x="-4" y="0"/>
              <a:ext cx="2972071" cy="2972068"/>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grpSp>
        <p:nvGrpSpPr>
          <p:cNvPr id="28674" name="组合 14"/>
          <p:cNvGrpSpPr>
            <a:grpSpLocks/>
          </p:cNvGrpSpPr>
          <p:nvPr/>
        </p:nvGrpSpPr>
        <p:grpSpPr bwMode="auto">
          <a:xfrm flipV="1">
            <a:off x="0" y="5829300"/>
            <a:ext cx="1028700" cy="1028700"/>
            <a:chOff x="0" y="0"/>
            <a:chExt cx="3600450" cy="3600450"/>
          </a:xfrm>
        </p:grpSpPr>
        <p:sp>
          <p:nvSpPr>
            <p:cNvPr id="16" name="直角三角形 15"/>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17" name="直角三角形 16"/>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
        <p:nvSpPr>
          <p:cNvPr id="28675" name="矩形 17"/>
          <p:cNvSpPr>
            <a:spLocks noChangeArrowheads="1"/>
          </p:cNvSpPr>
          <p:nvPr/>
        </p:nvSpPr>
        <p:spPr bwMode="auto">
          <a:xfrm>
            <a:off x="9498013" y="4114800"/>
            <a:ext cx="1398587"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28676" name="标题 2"/>
          <p:cNvSpPr>
            <a:spLocks noGrp="1"/>
          </p:cNvSpPr>
          <p:nvPr>
            <p:ph type="title" idx="4294967295"/>
          </p:nvPr>
        </p:nvSpPr>
        <p:spPr bwMode="auto">
          <a:xfrm>
            <a:off x="1122363" y="327025"/>
            <a:ext cx="7612062" cy="530225"/>
          </a:xfrm>
          <a:prstGeom prst="rect">
            <a:avLst/>
          </a:prstGeom>
          <a:noFill/>
          <a:ln>
            <a:miter lim="800000"/>
            <a:headEnd/>
            <a:tailEnd/>
          </a:ln>
        </p:spPr>
        <p:txBody>
          <a:bodyPr>
            <a:spAutoFit/>
          </a:bodyPr>
          <a:lstStyle/>
          <a:p>
            <a:pPr eaLnBrk="1" hangingPunct="1"/>
            <a:r>
              <a:rPr lang="zh-CN" altLang="en-US" sz="3200" smtClean="0">
                <a:solidFill>
                  <a:srgbClr val="1570C1"/>
                </a:solidFill>
                <a:latin typeface="DIN"/>
              </a:rPr>
              <a:t>五、标准工作组与审评专家要求</a:t>
            </a:r>
          </a:p>
        </p:txBody>
      </p:sp>
      <p:cxnSp>
        <p:nvCxnSpPr>
          <p:cNvPr id="18" name="直接连接符 17"/>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8678" name="图片 21"/>
          <p:cNvPicPr>
            <a:picLocks noChangeAspect="1"/>
          </p:cNvPicPr>
          <p:nvPr/>
        </p:nvPicPr>
        <p:blipFill>
          <a:blip r:embed="rId2"/>
          <a:srcRect/>
          <a:stretch>
            <a:fillRect/>
          </a:stretch>
        </p:blipFill>
        <p:spPr bwMode="auto">
          <a:xfrm>
            <a:off x="11014075" y="0"/>
            <a:ext cx="1189038" cy="1123950"/>
          </a:xfrm>
          <a:prstGeom prst="rect">
            <a:avLst/>
          </a:prstGeom>
          <a:noFill/>
          <a:ln w="9525">
            <a:noFill/>
            <a:miter lim="800000"/>
            <a:headEnd/>
            <a:tailEnd/>
          </a:ln>
        </p:spPr>
      </p:pic>
      <p:sp>
        <p:nvSpPr>
          <p:cNvPr id="28679" name="Text Box 21"/>
          <p:cNvSpPr txBox="1">
            <a:spLocks noChangeArrowheads="1"/>
          </p:cNvSpPr>
          <p:nvPr/>
        </p:nvSpPr>
        <p:spPr bwMode="auto">
          <a:xfrm>
            <a:off x="1160463" y="1228725"/>
            <a:ext cx="10171112" cy="3987800"/>
          </a:xfrm>
          <a:prstGeom prst="rect">
            <a:avLst/>
          </a:prstGeom>
          <a:noFill/>
          <a:ln w="9525">
            <a:noFill/>
            <a:miter lim="800000"/>
            <a:headEnd/>
            <a:tailEnd/>
          </a:ln>
        </p:spPr>
        <p:txBody>
          <a:bodyPr>
            <a:spAutoFit/>
          </a:bodyPr>
          <a:lstStyle/>
          <a:p>
            <a:r>
              <a:rPr lang="zh-CN" altLang="en-US" sz="3200" b="1">
                <a:solidFill>
                  <a:srgbClr val="39243A"/>
                </a:solidFill>
                <a:ea typeface="宋体" charset="-122"/>
              </a:rPr>
              <a:t>（一）标准工作组：</a:t>
            </a:r>
          </a:p>
          <a:p>
            <a:r>
              <a:rPr lang="zh-CN" altLang="en-US" sz="2400">
                <a:solidFill>
                  <a:srgbClr val="39243A"/>
                </a:solidFill>
                <a:ea typeface="宋体" charset="-122"/>
              </a:rPr>
              <a:t>    </a:t>
            </a:r>
            <a:r>
              <a:rPr lang="zh-CN" altLang="zh-CN" sz="2400">
                <a:solidFill>
                  <a:srgbClr val="39243A"/>
                </a:solidFill>
                <a:ea typeface="宋体" charset="-122"/>
              </a:rPr>
              <a:t>产业（行业龙头企业、行业协会</a:t>
            </a:r>
            <a:r>
              <a:rPr lang="en-US" altLang="zh-CN" sz="2400">
                <a:solidFill>
                  <a:srgbClr val="39243A"/>
                </a:solidFill>
                <a:ea typeface="宋体" charset="-122"/>
              </a:rPr>
              <a:t>/</a:t>
            </a:r>
            <a:r>
              <a:rPr lang="zh-CN" altLang="zh-CN" sz="2400">
                <a:solidFill>
                  <a:srgbClr val="39243A"/>
                </a:solidFill>
                <a:ea typeface="宋体" charset="-122"/>
              </a:rPr>
              <a:t>学会、上下游先进企业等）</a:t>
            </a:r>
            <a:r>
              <a:rPr lang="zh-CN" altLang="en-US" sz="2400">
                <a:solidFill>
                  <a:srgbClr val="39243A"/>
                </a:solidFill>
                <a:ea typeface="宋体" charset="-122"/>
              </a:rPr>
              <a:t>；</a:t>
            </a:r>
            <a:endParaRPr lang="en-US" altLang="zh-CN" sz="2400">
              <a:solidFill>
                <a:srgbClr val="39243A"/>
              </a:solidFill>
              <a:ea typeface="宋体" charset="-122"/>
            </a:endParaRPr>
          </a:p>
          <a:p>
            <a:r>
              <a:rPr lang="zh-CN" altLang="en-US" sz="2400">
                <a:solidFill>
                  <a:srgbClr val="39243A"/>
                </a:solidFill>
                <a:ea typeface="宋体" charset="-122"/>
              </a:rPr>
              <a:t>    </a:t>
            </a:r>
            <a:r>
              <a:rPr lang="zh-CN" altLang="zh-CN" sz="2400">
                <a:solidFill>
                  <a:srgbClr val="39243A"/>
                </a:solidFill>
                <a:ea typeface="宋体" charset="-122"/>
              </a:rPr>
              <a:t>机构（科研院所、检验检测机构、认证机构、高校等）</a:t>
            </a:r>
            <a:r>
              <a:rPr lang="zh-CN" altLang="en-US" sz="2400">
                <a:solidFill>
                  <a:srgbClr val="39243A"/>
                </a:solidFill>
                <a:ea typeface="宋体" charset="-122"/>
              </a:rPr>
              <a:t>；</a:t>
            </a:r>
            <a:endParaRPr lang="en-US" altLang="zh-CN" sz="2400">
              <a:solidFill>
                <a:srgbClr val="39243A"/>
              </a:solidFill>
              <a:ea typeface="宋体" charset="-122"/>
            </a:endParaRPr>
          </a:p>
          <a:p>
            <a:r>
              <a:rPr lang="zh-CN" altLang="en-US" sz="2400">
                <a:solidFill>
                  <a:srgbClr val="39243A"/>
                </a:solidFill>
                <a:ea typeface="宋体" charset="-122"/>
              </a:rPr>
              <a:t>    </a:t>
            </a:r>
            <a:r>
              <a:rPr lang="zh-CN" altLang="zh-CN" sz="2400">
                <a:solidFill>
                  <a:srgbClr val="39243A"/>
                </a:solidFill>
                <a:ea typeface="宋体" charset="-122"/>
              </a:rPr>
              <a:t>用户（政府、使用方、消费者等）</a:t>
            </a:r>
            <a:r>
              <a:rPr lang="zh-CN" altLang="en-US" sz="2400">
                <a:solidFill>
                  <a:srgbClr val="39243A"/>
                </a:solidFill>
                <a:ea typeface="宋体" charset="-122"/>
              </a:rPr>
              <a:t>。</a:t>
            </a:r>
          </a:p>
          <a:p>
            <a:endParaRPr lang="zh-CN" altLang="en-US" sz="2400">
              <a:solidFill>
                <a:srgbClr val="39243A"/>
              </a:solidFill>
              <a:ea typeface="宋体" charset="-122"/>
            </a:endParaRPr>
          </a:p>
          <a:p>
            <a:r>
              <a:rPr lang="zh-CN" altLang="en-US" sz="3200" b="1">
                <a:solidFill>
                  <a:srgbClr val="39243A"/>
                </a:solidFill>
                <a:ea typeface="宋体" charset="-122"/>
              </a:rPr>
              <a:t>（二）审评专家：</a:t>
            </a:r>
          </a:p>
          <a:p>
            <a:r>
              <a:rPr lang="zh-CN" altLang="en-US" sz="2400">
                <a:solidFill>
                  <a:srgbClr val="39243A"/>
                </a:solidFill>
                <a:ea typeface="宋体" charset="-122"/>
              </a:rPr>
              <a:t>    主起草单位推荐至少</a:t>
            </a:r>
            <a:r>
              <a:rPr lang="en-US" altLang="zh-CN" sz="2400">
                <a:solidFill>
                  <a:srgbClr val="39243A"/>
                </a:solidFill>
                <a:ea typeface="宋体" charset="-122"/>
              </a:rPr>
              <a:t>3</a:t>
            </a:r>
            <a:r>
              <a:rPr lang="zh-CN" altLang="en-US" sz="2400">
                <a:solidFill>
                  <a:srgbClr val="39243A"/>
                </a:solidFill>
                <a:ea typeface="宋体" charset="-122"/>
              </a:rPr>
              <a:t>名。</a:t>
            </a:r>
            <a:r>
              <a:rPr lang="zh-CN" altLang="zh-CN" sz="2400">
                <a:solidFill>
                  <a:srgbClr val="39243A"/>
                </a:solidFill>
                <a:ea typeface="宋体" charset="-122"/>
              </a:rPr>
              <a:t>推荐专家应从标技委、检验检测机构、行业协会</a:t>
            </a:r>
            <a:r>
              <a:rPr lang="en-US" altLang="zh-CN" sz="2400">
                <a:solidFill>
                  <a:srgbClr val="39243A"/>
                </a:solidFill>
                <a:ea typeface="宋体" charset="-122"/>
              </a:rPr>
              <a:t>/</a:t>
            </a:r>
            <a:r>
              <a:rPr lang="zh-CN" altLang="zh-CN" sz="2400">
                <a:solidFill>
                  <a:srgbClr val="39243A"/>
                </a:solidFill>
                <a:ea typeface="宋体" charset="-122"/>
              </a:rPr>
              <a:t>学会、科研院所、产业链先进企业等领域推荐</a:t>
            </a:r>
            <a:r>
              <a:rPr lang="zh-CN" altLang="en-US" sz="2400">
                <a:solidFill>
                  <a:srgbClr val="39243A"/>
                </a:solidFill>
                <a:ea typeface="宋体" charset="-122"/>
              </a:rPr>
              <a:t>。</a:t>
            </a:r>
          </a:p>
          <a:p>
            <a:r>
              <a:rPr lang="zh-CN" altLang="en-US" sz="2400">
                <a:solidFill>
                  <a:srgbClr val="39243A"/>
                </a:solidFill>
                <a:ea typeface="宋体" charset="-122"/>
              </a:rPr>
              <a:t>    其中，必须推荐一名</a:t>
            </a:r>
            <a:r>
              <a:rPr lang="zh-CN" altLang="en-US" sz="2400" b="1">
                <a:solidFill>
                  <a:srgbClr val="39243A"/>
                </a:solidFill>
                <a:ea typeface="宋体" charset="-122"/>
              </a:rPr>
              <a:t>检测机构</a:t>
            </a:r>
            <a:r>
              <a:rPr lang="zh-CN" altLang="en-US" sz="2400">
                <a:solidFill>
                  <a:srgbClr val="39243A"/>
                </a:solidFill>
                <a:ea typeface="宋体" charset="-122"/>
              </a:rPr>
              <a:t>专家；若产品为</a:t>
            </a:r>
            <a:r>
              <a:rPr lang="zh-CN" altLang="en-US" sz="2400" b="1">
                <a:solidFill>
                  <a:srgbClr val="39243A"/>
                </a:solidFill>
                <a:ea typeface="宋体" charset="-122"/>
              </a:rPr>
              <a:t>工业品</a:t>
            </a:r>
            <a:r>
              <a:rPr lang="zh-CN" altLang="en-US" sz="2400">
                <a:solidFill>
                  <a:srgbClr val="39243A"/>
                </a:solidFill>
                <a:ea typeface="宋体" charset="-122"/>
              </a:rPr>
              <a:t>，还应该推荐</a:t>
            </a:r>
            <a:r>
              <a:rPr lang="zh-CN" altLang="en-US" sz="2400" b="1">
                <a:solidFill>
                  <a:srgbClr val="39243A"/>
                </a:solidFill>
                <a:ea typeface="宋体" charset="-122"/>
              </a:rPr>
              <a:t>下游企业</a:t>
            </a:r>
            <a:r>
              <a:rPr lang="zh-CN" altLang="en-US" sz="2400">
                <a:solidFill>
                  <a:srgbClr val="39243A"/>
                </a:solidFill>
                <a:ea typeface="宋体" charset="-122"/>
              </a:rPr>
              <a:t>技术专家。</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119063" y="1878013"/>
            <a:ext cx="6248400" cy="2422525"/>
          </a:xfrm>
          <a:prstGeom prst="rect">
            <a:avLst/>
          </a:prstGeom>
          <a:noFill/>
          <a:ln w="28575">
            <a:solidFill>
              <a:srgbClr val="3777A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zh-CN" altLang="en-US">
              <a:solidFill>
                <a:srgbClr val="4EA4DD"/>
              </a:solidFill>
              <a:latin typeface="微软雅黑"/>
              <a:ea typeface="微软雅黑"/>
            </a:endParaRPr>
          </a:p>
        </p:txBody>
      </p:sp>
      <p:sp>
        <p:nvSpPr>
          <p:cNvPr id="17" name="文本框 16"/>
          <p:cNvSpPr txBox="1"/>
          <p:nvPr/>
        </p:nvSpPr>
        <p:spPr>
          <a:xfrm>
            <a:off x="2084388" y="2198688"/>
            <a:ext cx="9342437" cy="1782762"/>
          </a:xfrm>
          <a:prstGeom prst="rect">
            <a:avLst/>
          </a:prstGeom>
          <a:solidFill>
            <a:srgbClr val="4EA4DD"/>
          </a:solidFill>
          <a:effectLst>
            <a:outerShdw blurRad="12700" sx="101000" sy="101000" algn="ctr" rotWithShape="0">
              <a:prstClr val="black">
                <a:alpha val="20000"/>
              </a:prstClr>
            </a:outerShdw>
          </a:effectLst>
        </p:spPr>
        <p:txBody>
          <a:bodyPr>
            <a:spAutoFit/>
          </a:bodyPr>
          <a:lstStyle/>
          <a:p>
            <a:pPr eaLnBrk="0" hangingPunct="0">
              <a:defRPr/>
            </a:pPr>
            <a:endParaRPr lang="zh-CN" altLang="en-US" dirty="0">
              <a:solidFill>
                <a:srgbClr val="FFFFFF"/>
              </a:solidFill>
              <a:latin typeface="等线" panose="02010600030101010101" pitchFamily="2" charset="-122"/>
              <a:ea typeface="等线" panose="02010600030101010101" pitchFamily="2" charset="-122"/>
              <a:cs typeface="+mn-cs"/>
            </a:endParaRPr>
          </a:p>
        </p:txBody>
      </p:sp>
      <p:sp>
        <p:nvSpPr>
          <p:cNvPr id="21" name="文本占位符 1"/>
          <p:cNvSpPr txBox="1">
            <a:spLocks/>
          </p:cNvSpPr>
          <p:nvPr/>
        </p:nvSpPr>
        <p:spPr bwMode="auto">
          <a:xfrm>
            <a:off x="2084388" y="2398713"/>
            <a:ext cx="9342437" cy="976312"/>
          </a:xfrm>
          <a:prstGeom prst="rect">
            <a:avLst/>
          </a:prstGeom>
          <a:noFill/>
          <a:ln w="9525">
            <a:noFill/>
            <a:miter lim="800000"/>
            <a:headEnd/>
            <a:tailEnd/>
          </a:ln>
        </p:spPr>
        <p:txBody>
          <a:bodyPr/>
          <a:lstStyle/>
          <a:p>
            <a:pPr algn="ctr">
              <a:lnSpc>
                <a:spcPct val="120000"/>
              </a:lnSpc>
              <a:spcBef>
                <a:spcPts val="1200"/>
              </a:spcBef>
              <a:buFont typeface="Arial" charset="0"/>
              <a:buNone/>
            </a:pPr>
            <a:r>
              <a:rPr lang="zh-CN" altLang="en-US" sz="6600">
                <a:solidFill>
                  <a:schemeClr val="bg1"/>
                </a:solidFill>
                <a:latin typeface="黑体" pitchFamily="49" charset="-122"/>
                <a:ea typeface="黑体" pitchFamily="49" charset="-122"/>
              </a:rPr>
              <a:t>谢谢大家！</a:t>
            </a:r>
          </a:p>
        </p:txBody>
      </p:sp>
      <p:cxnSp>
        <p:nvCxnSpPr>
          <p:cNvPr id="26" name="直接连接符 25"/>
          <p:cNvCxnSpPr/>
          <p:nvPr/>
        </p:nvCxnSpPr>
        <p:spPr>
          <a:xfrm>
            <a:off x="1104900" y="4775200"/>
            <a:ext cx="73596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8312150" y="4775200"/>
            <a:ext cx="2843213"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文本框 19"/>
          <p:cNvSpPr txBox="1">
            <a:spLocks noChangeArrowheads="1"/>
          </p:cNvSpPr>
          <p:nvPr/>
        </p:nvSpPr>
        <p:spPr bwMode="auto">
          <a:xfrm>
            <a:off x="10717213" y="412750"/>
            <a:ext cx="1252537" cy="339725"/>
          </a:xfrm>
          <a:prstGeom prst="rect">
            <a:avLst/>
          </a:prstGeom>
          <a:noFill/>
          <a:ln w="9525">
            <a:noFill/>
            <a:miter lim="800000"/>
            <a:headEnd/>
            <a:tailEnd/>
          </a:ln>
        </p:spPr>
        <p:txBody>
          <a:bodyPr wrap="none">
            <a:spAutoFit/>
          </a:bodyPr>
          <a:lstStyle/>
          <a:p>
            <a:pPr>
              <a:buFont typeface="Arial" charset="0"/>
              <a:buNone/>
            </a:pPr>
            <a:r>
              <a:rPr lang="zh-CN" altLang="en-US" sz="1600" b="1">
                <a:solidFill>
                  <a:schemeClr val="bg1"/>
                </a:solidFill>
                <a:latin typeface="方正兰亭黑_GBK"/>
                <a:ea typeface="方正兰亭黑_GBK"/>
                <a:cs typeface="方正兰亭黑_GBK"/>
              </a:rPr>
              <a:t>公司</a:t>
            </a:r>
            <a:r>
              <a:rPr lang="en-US" altLang="zh-CN" sz="1600" b="1">
                <a:solidFill>
                  <a:schemeClr val="bg1"/>
                </a:solidFill>
                <a:latin typeface="方正兰亭黑_GBK"/>
                <a:ea typeface="方正兰亭黑_GBK"/>
                <a:cs typeface="方正兰亭黑_GBK"/>
              </a:rPr>
              <a:t>LOGO</a:t>
            </a:r>
            <a:endParaRPr lang="zh-CN" altLang="en-US" sz="1600" b="1">
              <a:solidFill>
                <a:schemeClr val="bg1"/>
              </a:solidFill>
              <a:latin typeface="方正兰亭黑_GBK"/>
              <a:ea typeface="方正兰亭黑_GBK"/>
              <a:cs typeface="方正兰亭黑_GBK"/>
            </a:endParaRPr>
          </a:p>
        </p:txBody>
      </p:sp>
      <p:pic>
        <p:nvPicPr>
          <p:cNvPr id="29703" name="图片 9"/>
          <p:cNvPicPr>
            <a:picLocks noChangeAspect="1"/>
          </p:cNvPicPr>
          <p:nvPr/>
        </p:nvPicPr>
        <p:blipFill>
          <a:blip r:embed="rId2"/>
          <a:srcRect/>
          <a:stretch>
            <a:fillRect/>
          </a:stretch>
        </p:blipFill>
        <p:spPr bwMode="auto">
          <a:xfrm>
            <a:off x="11014075" y="0"/>
            <a:ext cx="1189038" cy="1123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left)">
                                      <p:cBhvr>
                                        <p:cTn id="11" dur="500"/>
                                        <p:tgtEl>
                                          <p:spTgt spid="17"/>
                                        </p:tgtEl>
                                      </p:cBhvr>
                                    </p:animEffect>
                                  </p:childTnLst>
                                </p:cTn>
                              </p:par>
                            </p:childTnLst>
                          </p:cTn>
                        </p:par>
                        <p:par>
                          <p:cTn id="12" fill="hold">
                            <p:stCondLst>
                              <p:cond delay="100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21"/>
                                        </p:tgtEl>
                                        <p:attrNameLst>
                                          <p:attrName>style.visibility</p:attrName>
                                        </p:attrNameLst>
                                      </p:cBhvr>
                                      <p:to>
                                        <p:strVal val="visible"/>
                                      </p:to>
                                    </p:set>
                                    <p:anim calcmode="lin" valueType="num">
                                      <p:cBhvr>
                                        <p:cTn id="15" dur="500" fill="hold"/>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21"/>
                                        </p:tgtEl>
                                        <p:attrNameLst>
                                          <p:attrName>ppt_y</p:attrName>
                                        </p:attrNameLst>
                                      </p:cBhvr>
                                      <p:tavLst>
                                        <p:tav tm="0">
                                          <p:val>
                                            <p:strVal val="#ppt_y"/>
                                          </p:val>
                                        </p:tav>
                                        <p:tav tm="100000">
                                          <p:val>
                                            <p:strVal val="#ppt_y"/>
                                          </p:val>
                                        </p:tav>
                                      </p:tavLst>
                                    </p:anim>
                                    <p:anim calcmode="lin" valueType="num">
                                      <p:cBhvr>
                                        <p:cTn id="17" dur="500" fill="hold"/>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21"/>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21"/>
                                        </p:tgtEl>
                                      </p:cBhvr>
                                    </p:animEffect>
                                  </p:childTnLst>
                                </p:cTn>
                              </p:par>
                              <p:par>
                                <p:cTn id="20" presetID="42" presetClass="entr" presetSubtype="0" fill="hold"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1000"/>
                                        <p:tgtEl>
                                          <p:spTgt spid="26"/>
                                        </p:tgtEl>
                                      </p:cBhvr>
                                    </p:animEffect>
                                    <p:anim calcmode="lin" valueType="num">
                                      <p:cBhvr>
                                        <p:cTn id="23" dur="1000" fill="hold"/>
                                        <p:tgtEl>
                                          <p:spTgt spid="26"/>
                                        </p:tgtEl>
                                        <p:attrNameLst>
                                          <p:attrName>ppt_x</p:attrName>
                                        </p:attrNameLst>
                                      </p:cBhvr>
                                      <p:tavLst>
                                        <p:tav tm="0">
                                          <p:val>
                                            <p:strVal val="#ppt_x"/>
                                          </p:val>
                                        </p:tav>
                                        <p:tav tm="100000">
                                          <p:val>
                                            <p:strVal val="#ppt_x"/>
                                          </p:val>
                                        </p:tav>
                                      </p:tavLst>
                                    </p:anim>
                                    <p:anim calcmode="lin" valueType="num">
                                      <p:cBhvr>
                                        <p:cTn id="24" dur="1000" fill="hold"/>
                                        <p:tgtEl>
                                          <p:spTgt spid="26"/>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1000"/>
                                        <p:tgtEl>
                                          <p:spTgt spid="27"/>
                                        </p:tgtEl>
                                      </p:cBhvr>
                                    </p:animEffect>
                                    <p:anim calcmode="lin" valueType="num">
                                      <p:cBhvr>
                                        <p:cTn id="28" dur="1000" fill="hold"/>
                                        <p:tgtEl>
                                          <p:spTgt spid="27"/>
                                        </p:tgtEl>
                                        <p:attrNameLst>
                                          <p:attrName>ppt_x</p:attrName>
                                        </p:attrNameLst>
                                      </p:cBhvr>
                                      <p:tavLst>
                                        <p:tav tm="0">
                                          <p:val>
                                            <p:strVal val="#ppt_x"/>
                                          </p:val>
                                        </p:tav>
                                        <p:tav tm="100000">
                                          <p:val>
                                            <p:strVal val="#ppt_x"/>
                                          </p:val>
                                        </p:tav>
                                      </p:tavLst>
                                    </p:anim>
                                    <p:anim calcmode="lin" valueType="num">
                                      <p:cBhvr>
                                        <p:cTn id="29"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wipe(left)">
                                      <p:cBhvr>
                                        <p:cTn id="3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21"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5" name="组合 3"/>
          <p:cNvGrpSpPr>
            <a:grpSpLocks/>
          </p:cNvGrpSpPr>
          <p:nvPr/>
        </p:nvGrpSpPr>
        <p:grpSpPr bwMode="auto">
          <a:xfrm flipH="1">
            <a:off x="11182350" y="0"/>
            <a:ext cx="1009650" cy="100965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2" name="直角三角形 1"/>
            <p:cNvSpPr/>
            <p:nvPr/>
          </p:nvSpPr>
          <p:spPr>
            <a:xfrm rot="5400000">
              <a:off x="-4" y="0"/>
              <a:ext cx="2972071" cy="2972068"/>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grpSp>
        <p:nvGrpSpPr>
          <p:cNvPr id="11266" name="组合 14"/>
          <p:cNvGrpSpPr>
            <a:grpSpLocks/>
          </p:cNvGrpSpPr>
          <p:nvPr/>
        </p:nvGrpSpPr>
        <p:grpSpPr bwMode="auto">
          <a:xfrm flipV="1">
            <a:off x="0" y="5829300"/>
            <a:ext cx="1028700" cy="1028700"/>
            <a:chOff x="0" y="0"/>
            <a:chExt cx="3600450" cy="3600450"/>
          </a:xfrm>
        </p:grpSpPr>
        <p:sp>
          <p:nvSpPr>
            <p:cNvPr id="16" name="直角三角形 15"/>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17" name="直角三角形 16"/>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
        <p:nvSpPr>
          <p:cNvPr id="11267" name="矩形 17"/>
          <p:cNvSpPr>
            <a:spLocks noChangeArrowheads="1"/>
          </p:cNvSpPr>
          <p:nvPr/>
        </p:nvSpPr>
        <p:spPr bwMode="auto">
          <a:xfrm>
            <a:off x="9498013" y="4114800"/>
            <a:ext cx="1398587"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3" name="标题 2"/>
          <p:cNvSpPr>
            <a:spLocks noGrp="1"/>
          </p:cNvSpPr>
          <p:nvPr>
            <p:ph type="title"/>
          </p:nvPr>
        </p:nvSpPr>
        <p:spPr>
          <a:xfrm>
            <a:off x="1122363" y="327025"/>
            <a:ext cx="6623050" cy="536575"/>
          </a:xfrm>
        </p:spPr>
        <p:txBody>
          <a:bodyPr/>
          <a:lstStyle/>
          <a:p>
            <a:pPr eaLnBrk="1" hangingPunct="1">
              <a:defRPr/>
            </a:pPr>
            <a:r>
              <a:rPr/>
              <a:t>一、“浙江制造”标准定位及要求</a:t>
            </a:r>
          </a:p>
        </p:txBody>
      </p:sp>
      <p:cxnSp>
        <p:nvCxnSpPr>
          <p:cNvPr id="18" name="直接连接符 17"/>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1270" name="图片 14"/>
          <p:cNvPicPr>
            <a:picLocks noChangeAspect="1"/>
          </p:cNvPicPr>
          <p:nvPr/>
        </p:nvPicPr>
        <p:blipFill>
          <a:blip r:embed="rId2"/>
          <a:srcRect/>
          <a:stretch>
            <a:fillRect/>
          </a:stretch>
        </p:blipFill>
        <p:spPr bwMode="auto">
          <a:xfrm>
            <a:off x="11014075" y="0"/>
            <a:ext cx="1189038" cy="1123950"/>
          </a:xfrm>
          <a:prstGeom prst="rect">
            <a:avLst/>
          </a:prstGeom>
          <a:noFill/>
          <a:ln w="9525">
            <a:noFill/>
            <a:miter lim="800000"/>
            <a:headEnd/>
            <a:tailEnd/>
          </a:ln>
        </p:spPr>
      </p:pic>
      <p:sp>
        <p:nvSpPr>
          <p:cNvPr id="11271" name="矩形 5"/>
          <p:cNvSpPr>
            <a:spLocks noChangeArrowheads="1"/>
          </p:cNvSpPr>
          <p:nvPr/>
        </p:nvSpPr>
        <p:spPr bwMode="auto">
          <a:xfrm>
            <a:off x="935038" y="1544638"/>
            <a:ext cx="8391525" cy="871537"/>
          </a:xfrm>
          <a:prstGeom prst="rect">
            <a:avLst/>
          </a:prstGeom>
          <a:noFill/>
          <a:ln w="9525">
            <a:noFill/>
            <a:miter lim="800000"/>
            <a:headEnd/>
            <a:tailEnd/>
          </a:ln>
        </p:spPr>
        <p:txBody>
          <a:bodyPr>
            <a:spAutoFit/>
          </a:bodyPr>
          <a:lstStyle/>
          <a:p>
            <a:pPr eaLnBrk="0" hangingPunct="0">
              <a:lnSpc>
                <a:spcPct val="150000"/>
              </a:lnSpc>
            </a:pPr>
            <a:r>
              <a:rPr lang="zh-CN" altLang="en-US" sz="4000">
                <a:solidFill>
                  <a:srgbClr val="2B2B31"/>
                </a:solidFill>
                <a:latin typeface="黑体" pitchFamily="49" charset="-122"/>
                <a:ea typeface="黑体" pitchFamily="49" charset="-122"/>
              </a:rPr>
              <a:t>定位：高端（国内一流、国际先进）</a:t>
            </a:r>
            <a:endParaRPr lang="en-US" altLang="zh-CN" sz="4000">
              <a:solidFill>
                <a:srgbClr val="2B2B31"/>
              </a:solidFill>
              <a:latin typeface="黑体" pitchFamily="49" charset="-122"/>
              <a:ea typeface="黑体" pitchFamily="49" charset="-122"/>
            </a:endParaRPr>
          </a:p>
        </p:txBody>
      </p:sp>
      <p:sp>
        <p:nvSpPr>
          <p:cNvPr id="11272" name="矩形 4"/>
          <p:cNvSpPr>
            <a:spLocks noChangeArrowheads="1"/>
          </p:cNvSpPr>
          <p:nvPr/>
        </p:nvSpPr>
        <p:spPr bwMode="auto">
          <a:xfrm>
            <a:off x="1028700" y="3038475"/>
            <a:ext cx="9175750" cy="2225675"/>
          </a:xfrm>
          <a:prstGeom prst="rect">
            <a:avLst/>
          </a:prstGeom>
          <a:noFill/>
          <a:ln w="9525">
            <a:noFill/>
            <a:miter lim="800000"/>
            <a:headEnd/>
            <a:tailEnd/>
          </a:ln>
        </p:spPr>
        <p:txBody>
          <a:bodyPr wrap="none">
            <a:spAutoFit/>
          </a:bodyPr>
          <a:lstStyle/>
          <a:p>
            <a:pPr marL="457200" indent="-457200" eaLnBrk="0" hangingPunct="0">
              <a:lnSpc>
                <a:spcPct val="125000"/>
              </a:lnSpc>
              <a:buFont typeface="Wingdings" pitchFamily="2" charset="2"/>
              <a:buChar char="Ø"/>
            </a:pPr>
            <a:r>
              <a:rPr lang="zh-CN" altLang="en-US" sz="2800">
                <a:solidFill>
                  <a:srgbClr val="2B2B31"/>
                </a:solidFill>
                <a:latin typeface="宋体" charset="-122"/>
                <a:ea typeface="宋体" charset="-122"/>
              </a:rPr>
              <a:t>“浙江制造”标准是保证产品高品质定位的前提</a:t>
            </a:r>
            <a:endParaRPr lang="en-US" altLang="zh-CN" sz="2800">
              <a:solidFill>
                <a:srgbClr val="2B2B31"/>
              </a:solidFill>
              <a:latin typeface="宋体" charset="-122"/>
              <a:ea typeface="宋体" charset="-122"/>
            </a:endParaRPr>
          </a:p>
          <a:p>
            <a:pPr marL="457200" indent="-457200" eaLnBrk="0" hangingPunct="0">
              <a:lnSpc>
                <a:spcPct val="125000"/>
              </a:lnSpc>
              <a:buFont typeface="Wingdings" pitchFamily="2" charset="2"/>
              <a:buChar char="Ø"/>
            </a:pPr>
            <a:r>
              <a:rPr lang="zh-CN" altLang="en-US" sz="2800">
                <a:solidFill>
                  <a:srgbClr val="2B2B31"/>
                </a:solidFill>
                <a:latin typeface="宋体" charset="-122"/>
                <a:ea typeface="宋体" charset="-122"/>
              </a:rPr>
              <a:t>浙江省行业龙头企业、细分领域的单打冠军</a:t>
            </a:r>
            <a:endParaRPr lang="en-US" altLang="zh-CN" sz="2800">
              <a:solidFill>
                <a:srgbClr val="2B2B31"/>
              </a:solidFill>
              <a:latin typeface="宋体" charset="-122"/>
              <a:ea typeface="宋体" charset="-122"/>
            </a:endParaRPr>
          </a:p>
          <a:p>
            <a:pPr marL="457200" indent="-457200" eaLnBrk="0" hangingPunct="0">
              <a:lnSpc>
                <a:spcPct val="125000"/>
              </a:lnSpc>
              <a:buFont typeface="Wingdings" pitchFamily="2" charset="2"/>
              <a:buChar char="Ø"/>
            </a:pPr>
            <a:r>
              <a:rPr lang="zh-CN" altLang="en-US" sz="2800">
                <a:solidFill>
                  <a:srgbClr val="2B2B31"/>
                </a:solidFill>
                <a:latin typeface="宋体" charset="-122"/>
                <a:ea typeface="宋体" charset="-122"/>
              </a:rPr>
              <a:t>高精标准：时效性、周期较短、可验证，被消费者认可</a:t>
            </a:r>
            <a:endParaRPr lang="en-US" altLang="zh-CN" sz="2800">
              <a:solidFill>
                <a:srgbClr val="2B2B31"/>
              </a:solidFill>
              <a:latin typeface="宋体" charset="-122"/>
              <a:ea typeface="宋体" charset="-122"/>
            </a:endParaRPr>
          </a:p>
          <a:p>
            <a:pPr marL="457200" indent="-457200" eaLnBrk="0" hangingPunct="0">
              <a:lnSpc>
                <a:spcPct val="125000"/>
              </a:lnSpc>
              <a:buFont typeface="Wingdings" pitchFamily="2" charset="2"/>
              <a:buChar char="Ø"/>
            </a:pPr>
            <a:r>
              <a:rPr lang="zh-CN" altLang="en-US" sz="2800">
                <a:solidFill>
                  <a:srgbClr val="2B2B31"/>
                </a:solidFill>
                <a:latin typeface="宋体" charset="-122"/>
                <a:ea typeface="宋体" charset="-122"/>
              </a:rPr>
              <a:t>全年在线申报，即时受理，定期发布</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9" name="图片 9"/>
          <p:cNvPicPr>
            <a:picLocks noChangeAspect="1"/>
          </p:cNvPicPr>
          <p:nvPr/>
        </p:nvPicPr>
        <p:blipFill>
          <a:blip r:embed="rId2"/>
          <a:srcRect/>
          <a:stretch>
            <a:fillRect/>
          </a:stretch>
        </p:blipFill>
        <p:spPr bwMode="auto">
          <a:xfrm>
            <a:off x="2428875" y="3624263"/>
            <a:ext cx="9053513" cy="1195387"/>
          </a:xfrm>
          <a:prstGeom prst="rect">
            <a:avLst/>
          </a:prstGeom>
          <a:noFill/>
          <a:ln w="9525">
            <a:noFill/>
            <a:miter lim="800000"/>
            <a:headEnd/>
            <a:tailEnd/>
          </a:ln>
        </p:spPr>
      </p:pic>
      <p:pic>
        <p:nvPicPr>
          <p:cNvPr id="12290" name="图片 10"/>
          <p:cNvPicPr>
            <a:picLocks noChangeAspect="1"/>
          </p:cNvPicPr>
          <p:nvPr/>
        </p:nvPicPr>
        <p:blipFill>
          <a:blip r:embed="rId3"/>
          <a:srcRect/>
          <a:stretch>
            <a:fillRect/>
          </a:stretch>
        </p:blipFill>
        <p:spPr bwMode="auto">
          <a:xfrm>
            <a:off x="2400300" y="5226050"/>
            <a:ext cx="9053513" cy="1193800"/>
          </a:xfrm>
          <a:prstGeom prst="rect">
            <a:avLst/>
          </a:prstGeom>
          <a:noFill/>
          <a:ln w="9525">
            <a:noFill/>
            <a:miter lim="800000"/>
            <a:headEnd/>
            <a:tailEnd/>
          </a:ln>
        </p:spPr>
      </p:pic>
      <p:grpSp>
        <p:nvGrpSpPr>
          <p:cNvPr id="12291" name="组合 3"/>
          <p:cNvGrpSpPr>
            <a:grpSpLocks/>
          </p:cNvGrpSpPr>
          <p:nvPr/>
        </p:nvGrpSpPr>
        <p:grpSpPr bwMode="auto">
          <a:xfrm flipH="1">
            <a:off x="11182350" y="0"/>
            <a:ext cx="1009650" cy="100965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2" name="直角三角形 1"/>
            <p:cNvSpPr/>
            <p:nvPr/>
          </p:nvSpPr>
          <p:spPr>
            <a:xfrm rot="5400000">
              <a:off x="-4" y="0"/>
              <a:ext cx="2972071" cy="2972068"/>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grpSp>
        <p:nvGrpSpPr>
          <p:cNvPr id="12292" name="组合 14"/>
          <p:cNvGrpSpPr>
            <a:grpSpLocks/>
          </p:cNvGrpSpPr>
          <p:nvPr/>
        </p:nvGrpSpPr>
        <p:grpSpPr bwMode="auto">
          <a:xfrm flipV="1">
            <a:off x="0" y="5829300"/>
            <a:ext cx="1028700" cy="1028700"/>
            <a:chOff x="0" y="0"/>
            <a:chExt cx="3600450" cy="3600450"/>
          </a:xfrm>
        </p:grpSpPr>
        <p:sp>
          <p:nvSpPr>
            <p:cNvPr id="16" name="直角三角形 15"/>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17" name="直角三角形 16"/>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
        <p:nvSpPr>
          <p:cNvPr id="12293" name="TextBox 25"/>
          <p:cNvSpPr txBox="1">
            <a:spLocks noChangeArrowheads="1"/>
          </p:cNvSpPr>
          <p:nvPr/>
        </p:nvSpPr>
        <p:spPr bwMode="auto">
          <a:xfrm>
            <a:off x="3546475" y="2671763"/>
            <a:ext cx="3070225" cy="523875"/>
          </a:xfrm>
          <a:prstGeom prst="rect">
            <a:avLst/>
          </a:prstGeom>
          <a:noFill/>
          <a:ln w="9525">
            <a:noFill/>
            <a:miter lim="800000"/>
            <a:headEnd/>
            <a:tailEnd/>
          </a:ln>
        </p:spPr>
        <p:txBody>
          <a:bodyPr wrap="none">
            <a:spAutoFit/>
          </a:bodyPr>
          <a:lstStyle/>
          <a:p>
            <a:pPr>
              <a:buFont typeface="Arial" charset="0"/>
              <a:buNone/>
            </a:pPr>
            <a:r>
              <a:rPr lang="zh-CN" altLang="en-US" sz="2800" b="1">
                <a:solidFill>
                  <a:srgbClr val="FFFFFF"/>
                </a:solidFill>
                <a:latin typeface="微软雅黑" pitchFamily="34" charset="-122"/>
                <a:ea typeface="微软雅黑" pitchFamily="34" charset="-122"/>
              </a:rPr>
              <a:t>这里输入标题文字</a:t>
            </a:r>
          </a:p>
        </p:txBody>
      </p:sp>
      <p:sp>
        <p:nvSpPr>
          <p:cNvPr id="12294" name="Rectangle 26"/>
          <p:cNvSpPr>
            <a:spLocks noChangeArrowheads="1"/>
          </p:cNvSpPr>
          <p:nvPr/>
        </p:nvSpPr>
        <p:spPr bwMode="auto">
          <a:xfrm>
            <a:off x="3546475" y="3171825"/>
            <a:ext cx="6829425" cy="338138"/>
          </a:xfrm>
          <a:prstGeom prst="rect">
            <a:avLst/>
          </a:prstGeom>
          <a:noFill/>
          <a:ln w="9525">
            <a:noFill/>
            <a:miter lim="800000"/>
            <a:headEnd/>
            <a:tailEnd/>
          </a:ln>
        </p:spPr>
        <p:txBody>
          <a:bodyPr>
            <a:spAutoFit/>
          </a:bodyPr>
          <a:lstStyle/>
          <a:p>
            <a:pPr algn="just"/>
            <a:r>
              <a:rPr lang="zh-CN" altLang="en-US" sz="1600">
                <a:solidFill>
                  <a:srgbClr val="FFFFFF"/>
                </a:solidFill>
                <a:latin typeface="微软雅黑" pitchFamily="34" charset="-122"/>
                <a:ea typeface="微软雅黑" pitchFamily="34" charset="-122"/>
              </a:rPr>
              <a:t>这里输入标题文字这里输入标题文字这里输入标题文字这里输入标题文字</a:t>
            </a:r>
          </a:p>
        </p:txBody>
      </p:sp>
      <p:sp>
        <p:nvSpPr>
          <p:cNvPr id="12295" name="矩形 11"/>
          <p:cNvSpPr>
            <a:spLocks noChangeArrowheads="1"/>
          </p:cNvSpPr>
          <p:nvPr/>
        </p:nvSpPr>
        <p:spPr bwMode="auto">
          <a:xfrm>
            <a:off x="4098925" y="4271963"/>
            <a:ext cx="1397000"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12296" name="矩形 13"/>
          <p:cNvSpPr>
            <a:spLocks noChangeArrowheads="1"/>
          </p:cNvSpPr>
          <p:nvPr/>
        </p:nvSpPr>
        <p:spPr bwMode="auto">
          <a:xfrm>
            <a:off x="5851525" y="4271963"/>
            <a:ext cx="1398588"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12297" name="矩形 15"/>
          <p:cNvSpPr>
            <a:spLocks noChangeArrowheads="1"/>
          </p:cNvSpPr>
          <p:nvPr/>
        </p:nvSpPr>
        <p:spPr bwMode="auto">
          <a:xfrm>
            <a:off x="7605713" y="4271963"/>
            <a:ext cx="1397000"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12298" name="矩形 17"/>
          <p:cNvSpPr>
            <a:spLocks noChangeArrowheads="1"/>
          </p:cNvSpPr>
          <p:nvPr/>
        </p:nvSpPr>
        <p:spPr bwMode="auto">
          <a:xfrm>
            <a:off x="9358313" y="4271963"/>
            <a:ext cx="1398587"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3" name="标题 2"/>
          <p:cNvSpPr>
            <a:spLocks noGrp="1"/>
          </p:cNvSpPr>
          <p:nvPr>
            <p:ph type="title"/>
          </p:nvPr>
        </p:nvSpPr>
        <p:spPr>
          <a:xfrm>
            <a:off x="1122363" y="327025"/>
            <a:ext cx="6623050" cy="536575"/>
          </a:xfrm>
        </p:spPr>
        <p:txBody>
          <a:bodyPr/>
          <a:lstStyle/>
          <a:p>
            <a:pPr eaLnBrk="1" hangingPunct="1">
              <a:defRPr/>
            </a:pPr>
            <a:r>
              <a:rPr/>
              <a:t>一、“浙江制造”标准定位及要求</a:t>
            </a:r>
          </a:p>
        </p:txBody>
      </p:sp>
      <p:cxnSp>
        <p:nvCxnSpPr>
          <p:cNvPr id="18" name="直接连接符 17"/>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12301" name="文本框 3"/>
          <p:cNvSpPr txBox="1">
            <a:spLocks noChangeArrowheads="1"/>
          </p:cNvSpPr>
          <p:nvPr/>
        </p:nvSpPr>
        <p:spPr bwMode="auto">
          <a:xfrm>
            <a:off x="766763" y="898525"/>
            <a:ext cx="10772775" cy="871538"/>
          </a:xfrm>
          <a:prstGeom prst="rect">
            <a:avLst/>
          </a:prstGeom>
          <a:noFill/>
          <a:ln w="9525">
            <a:noFill/>
            <a:miter lim="800000"/>
            <a:headEnd/>
            <a:tailEnd/>
          </a:ln>
        </p:spPr>
        <p:txBody>
          <a:bodyPr>
            <a:spAutoFit/>
          </a:bodyPr>
          <a:lstStyle/>
          <a:p>
            <a:pPr eaLnBrk="0" hangingPunct="0">
              <a:lnSpc>
                <a:spcPct val="150000"/>
              </a:lnSpc>
            </a:pPr>
            <a:r>
              <a:rPr lang="zh-CN" altLang="en-US" sz="4000">
                <a:solidFill>
                  <a:srgbClr val="2B2B31"/>
                </a:solidFill>
                <a:latin typeface="黑体" pitchFamily="49" charset="-122"/>
                <a:ea typeface="黑体" pitchFamily="49" charset="-122"/>
              </a:rPr>
              <a:t>要素和内容：好产品</a:t>
            </a:r>
            <a:r>
              <a:rPr lang="en-US" altLang="zh-CN" sz="4000">
                <a:solidFill>
                  <a:srgbClr val="2B2B31"/>
                </a:solidFill>
                <a:latin typeface="黑体" pitchFamily="49" charset="-122"/>
                <a:ea typeface="黑体" pitchFamily="49" charset="-122"/>
              </a:rPr>
              <a:t>+</a:t>
            </a:r>
            <a:r>
              <a:rPr lang="zh-CN" altLang="en-US" sz="4000">
                <a:solidFill>
                  <a:srgbClr val="2B2B31"/>
                </a:solidFill>
                <a:latin typeface="黑体" pitchFamily="49" charset="-122"/>
                <a:ea typeface="黑体" pitchFamily="49" charset="-122"/>
              </a:rPr>
              <a:t>好企业</a:t>
            </a:r>
            <a:r>
              <a:rPr lang="en-US" altLang="zh-CN" sz="4000">
                <a:solidFill>
                  <a:srgbClr val="2B2B31"/>
                </a:solidFill>
                <a:latin typeface="黑体" pitchFamily="49" charset="-122"/>
                <a:ea typeface="黑体" pitchFamily="49" charset="-122"/>
              </a:rPr>
              <a:t>+</a:t>
            </a:r>
            <a:r>
              <a:rPr lang="zh-CN" altLang="en-US" sz="4000">
                <a:solidFill>
                  <a:srgbClr val="2B2B31"/>
                </a:solidFill>
                <a:latin typeface="黑体" pitchFamily="49" charset="-122"/>
                <a:ea typeface="黑体" pitchFamily="49" charset="-122"/>
              </a:rPr>
              <a:t>好服务</a:t>
            </a:r>
            <a:endParaRPr lang="en-US" altLang="zh-CN" sz="4000">
              <a:solidFill>
                <a:srgbClr val="2B2B31"/>
              </a:solidFill>
              <a:latin typeface="黑体" pitchFamily="49" charset="-122"/>
              <a:ea typeface="黑体" pitchFamily="49" charset="-122"/>
            </a:endParaRPr>
          </a:p>
        </p:txBody>
      </p:sp>
      <p:grpSp>
        <p:nvGrpSpPr>
          <p:cNvPr id="12302" name="组合 11"/>
          <p:cNvGrpSpPr>
            <a:grpSpLocks/>
          </p:cNvGrpSpPr>
          <p:nvPr/>
        </p:nvGrpSpPr>
        <p:grpSpPr bwMode="auto">
          <a:xfrm>
            <a:off x="682625" y="1955800"/>
            <a:ext cx="10769600" cy="4625975"/>
            <a:chOff x="821668" y="1798831"/>
            <a:chExt cx="10770165" cy="4625052"/>
          </a:xfrm>
        </p:grpSpPr>
        <p:sp>
          <p:nvSpPr>
            <p:cNvPr id="13" name="任意多边形 12"/>
            <p:cNvSpPr/>
            <p:nvPr/>
          </p:nvSpPr>
          <p:spPr>
            <a:xfrm>
              <a:off x="2544196" y="1948026"/>
              <a:ext cx="9047637" cy="1193562"/>
            </a:xfrm>
            <a:custGeom>
              <a:avLst/>
              <a:gdLst>
                <a:gd name="connsiteX0" fmla="*/ 198931 w 1193561"/>
                <a:gd name="connsiteY0" fmla="*/ 0 h 9047744"/>
                <a:gd name="connsiteX1" fmla="*/ 994630 w 1193561"/>
                <a:gd name="connsiteY1" fmla="*/ 0 h 9047744"/>
                <a:gd name="connsiteX2" fmla="*/ 1193561 w 1193561"/>
                <a:gd name="connsiteY2" fmla="*/ 198931 h 9047744"/>
                <a:gd name="connsiteX3" fmla="*/ 1193561 w 1193561"/>
                <a:gd name="connsiteY3" fmla="*/ 9047744 h 9047744"/>
                <a:gd name="connsiteX4" fmla="*/ 1193561 w 1193561"/>
                <a:gd name="connsiteY4" fmla="*/ 9047744 h 9047744"/>
                <a:gd name="connsiteX5" fmla="*/ 0 w 1193561"/>
                <a:gd name="connsiteY5" fmla="*/ 9047744 h 9047744"/>
                <a:gd name="connsiteX6" fmla="*/ 0 w 1193561"/>
                <a:gd name="connsiteY6" fmla="*/ 9047744 h 9047744"/>
                <a:gd name="connsiteX7" fmla="*/ 0 w 1193561"/>
                <a:gd name="connsiteY7" fmla="*/ 198931 h 9047744"/>
                <a:gd name="connsiteX8" fmla="*/ 198931 w 1193561"/>
                <a:gd name="connsiteY8" fmla="*/ 0 h 9047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3561" h="9047744">
                  <a:moveTo>
                    <a:pt x="1193561" y="1507991"/>
                  </a:moveTo>
                  <a:lnTo>
                    <a:pt x="1193561" y="7539753"/>
                  </a:lnTo>
                  <a:cubicBezTo>
                    <a:pt x="1193561" y="8372594"/>
                    <a:pt x="1181812" y="9047740"/>
                    <a:pt x="1167318" y="9047740"/>
                  </a:cubicBezTo>
                  <a:lnTo>
                    <a:pt x="0" y="9047740"/>
                  </a:lnTo>
                  <a:lnTo>
                    <a:pt x="0" y="9047740"/>
                  </a:lnTo>
                  <a:lnTo>
                    <a:pt x="0" y="4"/>
                  </a:lnTo>
                  <a:lnTo>
                    <a:pt x="0" y="4"/>
                  </a:lnTo>
                  <a:lnTo>
                    <a:pt x="1167318" y="4"/>
                  </a:lnTo>
                  <a:cubicBezTo>
                    <a:pt x="1181812" y="4"/>
                    <a:pt x="1193561" y="675150"/>
                    <a:pt x="1193561" y="1507991"/>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247651" tIns="182090" rIns="305915" bIns="182091" spcCol="1270" anchor="ctr"/>
            <a:lstStyle/>
            <a:p>
              <a:pPr marL="285750" lvl="1" indent="-285750" defTabSz="1422400" eaLnBrk="0" hangingPunct="0">
                <a:lnSpc>
                  <a:spcPct val="90000"/>
                </a:lnSpc>
                <a:spcAft>
                  <a:spcPct val="15000"/>
                </a:spcAft>
                <a:buFontTx/>
                <a:buChar char="••"/>
                <a:defRPr/>
              </a:pPr>
              <a:endParaRPr lang="zh-CN" altLang="en-US" sz="3200" dirty="0">
                <a:solidFill>
                  <a:schemeClr val="bg2"/>
                </a:solidFill>
                <a:latin typeface="宋体" panose="02010600030101010101" pitchFamily="2" charset="-122"/>
                <a:ea typeface="宋体" panose="02010600030101010101" pitchFamily="2" charset="-122"/>
              </a:endParaRPr>
            </a:p>
          </p:txBody>
        </p:sp>
        <p:sp>
          <p:nvSpPr>
            <p:cNvPr id="14" name="任意多边形 13"/>
            <p:cNvSpPr/>
            <p:nvPr/>
          </p:nvSpPr>
          <p:spPr>
            <a:xfrm>
              <a:off x="821668" y="1798831"/>
              <a:ext cx="1795557" cy="1491952"/>
            </a:xfrm>
            <a:custGeom>
              <a:avLst/>
              <a:gdLst>
                <a:gd name="connsiteX0" fmla="*/ 0 w 1722421"/>
                <a:gd name="connsiteY0" fmla="*/ 248664 h 1491952"/>
                <a:gd name="connsiteX1" fmla="*/ 248664 w 1722421"/>
                <a:gd name="connsiteY1" fmla="*/ 0 h 1491952"/>
                <a:gd name="connsiteX2" fmla="*/ 1473757 w 1722421"/>
                <a:gd name="connsiteY2" fmla="*/ 0 h 1491952"/>
                <a:gd name="connsiteX3" fmla="*/ 1722421 w 1722421"/>
                <a:gd name="connsiteY3" fmla="*/ 248664 h 1491952"/>
                <a:gd name="connsiteX4" fmla="*/ 1722421 w 1722421"/>
                <a:gd name="connsiteY4" fmla="*/ 1243288 h 1491952"/>
                <a:gd name="connsiteX5" fmla="*/ 1473757 w 1722421"/>
                <a:gd name="connsiteY5" fmla="*/ 1491952 h 1491952"/>
                <a:gd name="connsiteX6" fmla="*/ 248664 w 1722421"/>
                <a:gd name="connsiteY6" fmla="*/ 1491952 h 1491952"/>
                <a:gd name="connsiteX7" fmla="*/ 0 w 1722421"/>
                <a:gd name="connsiteY7" fmla="*/ 1243288 h 1491952"/>
                <a:gd name="connsiteX8" fmla="*/ 0 w 1722421"/>
                <a:gd name="connsiteY8" fmla="*/ 248664 h 1491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22421" h="1491952">
                  <a:moveTo>
                    <a:pt x="0" y="248664"/>
                  </a:moveTo>
                  <a:cubicBezTo>
                    <a:pt x="0" y="111331"/>
                    <a:pt x="111331" y="0"/>
                    <a:pt x="248664" y="0"/>
                  </a:cubicBezTo>
                  <a:lnTo>
                    <a:pt x="1473757" y="0"/>
                  </a:lnTo>
                  <a:cubicBezTo>
                    <a:pt x="1611090" y="0"/>
                    <a:pt x="1722421" y="111331"/>
                    <a:pt x="1722421" y="248664"/>
                  </a:cubicBezTo>
                  <a:lnTo>
                    <a:pt x="1722421" y="1243288"/>
                  </a:lnTo>
                  <a:cubicBezTo>
                    <a:pt x="1722421" y="1380621"/>
                    <a:pt x="1611090" y="1491952"/>
                    <a:pt x="1473757" y="1491952"/>
                  </a:cubicBezTo>
                  <a:lnTo>
                    <a:pt x="248664" y="1491952"/>
                  </a:lnTo>
                  <a:cubicBezTo>
                    <a:pt x="111331" y="1491952"/>
                    <a:pt x="0" y="1380621"/>
                    <a:pt x="0" y="1243288"/>
                  </a:cubicBezTo>
                  <a:lnTo>
                    <a:pt x="0" y="248664"/>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225231" tIns="149031" rIns="225231" bIns="149031" spcCol="1270" anchor="ctr"/>
            <a:lstStyle/>
            <a:p>
              <a:pPr algn="ctr" defTabSz="1778000" eaLnBrk="0" hangingPunct="0">
                <a:lnSpc>
                  <a:spcPct val="90000"/>
                </a:lnSpc>
                <a:spcAft>
                  <a:spcPct val="35000"/>
                </a:spcAft>
                <a:defRPr/>
              </a:pPr>
              <a:r>
                <a:rPr lang="zh-CN" altLang="en-US" sz="4000" dirty="0">
                  <a:solidFill>
                    <a:schemeClr val="tx1"/>
                  </a:solidFill>
                  <a:latin typeface="宋体" panose="02010600030101010101" pitchFamily="2" charset="-122"/>
                  <a:ea typeface="宋体" panose="02010600030101010101" pitchFamily="2" charset="-122"/>
                </a:rPr>
                <a:t>先进企业</a:t>
              </a:r>
            </a:p>
          </p:txBody>
        </p:sp>
        <p:sp>
          <p:nvSpPr>
            <p:cNvPr id="15" name="任意多边形 14"/>
            <p:cNvSpPr/>
            <p:nvPr/>
          </p:nvSpPr>
          <p:spPr>
            <a:xfrm>
              <a:off x="821668" y="3365381"/>
              <a:ext cx="1795557" cy="1491952"/>
            </a:xfrm>
            <a:custGeom>
              <a:avLst/>
              <a:gdLst>
                <a:gd name="connsiteX0" fmla="*/ 0 w 1795956"/>
                <a:gd name="connsiteY0" fmla="*/ 248664 h 1491952"/>
                <a:gd name="connsiteX1" fmla="*/ 248664 w 1795956"/>
                <a:gd name="connsiteY1" fmla="*/ 0 h 1491952"/>
                <a:gd name="connsiteX2" fmla="*/ 1547292 w 1795956"/>
                <a:gd name="connsiteY2" fmla="*/ 0 h 1491952"/>
                <a:gd name="connsiteX3" fmla="*/ 1795956 w 1795956"/>
                <a:gd name="connsiteY3" fmla="*/ 248664 h 1491952"/>
                <a:gd name="connsiteX4" fmla="*/ 1795956 w 1795956"/>
                <a:gd name="connsiteY4" fmla="*/ 1243288 h 1491952"/>
                <a:gd name="connsiteX5" fmla="*/ 1547292 w 1795956"/>
                <a:gd name="connsiteY5" fmla="*/ 1491952 h 1491952"/>
                <a:gd name="connsiteX6" fmla="*/ 248664 w 1795956"/>
                <a:gd name="connsiteY6" fmla="*/ 1491952 h 1491952"/>
                <a:gd name="connsiteX7" fmla="*/ 0 w 1795956"/>
                <a:gd name="connsiteY7" fmla="*/ 1243288 h 1491952"/>
                <a:gd name="connsiteX8" fmla="*/ 0 w 1795956"/>
                <a:gd name="connsiteY8" fmla="*/ 248664 h 1491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95956" h="1491952">
                  <a:moveTo>
                    <a:pt x="0" y="248664"/>
                  </a:moveTo>
                  <a:cubicBezTo>
                    <a:pt x="0" y="111331"/>
                    <a:pt x="111331" y="0"/>
                    <a:pt x="248664" y="0"/>
                  </a:cubicBezTo>
                  <a:lnTo>
                    <a:pt x="1547292" y="0"/>
                  </a:lnTo>
                  <a:cubicBezTo>
                    <a:pt x="1684625" y="0"/>
                    <a:pt x="1795956" y="111331"/>
                    <a:pt x="1795956" y="248664"/>
                  </a:cubicBezTo>
                  <a:lnTo>
                    <a:pt x="1795956" y="1243288"/>
                  </a:lnTo>
                  <a:cubicBezTo>
                    <a:pt x="1795956" y="1380621"/>
                    <a:pt x="1684625" y="1491952"/>
                    <a:pt x="1547292" y="1491952"/>
                  </a:cubicBezTo>
                  <a:lnTo>
                    <a:pt x="248664" y="1491952"/>
                  </a:lnTo>
                  <a:cubicBezTo>
                    <a:pt x="111331" y="1491952"/>
                    <a:pt x="0" y="1380621"/>
                    <a:pt x="0" y="1243288"/>
                  </a:cubicBezTo>
                  <a:lnTo>
                    <a:pt x="0" y="248664"/>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225231" tIns="149031" rIns="225231" bIns="149031" spcCol="1270" anchor="ctr"/>
            <a:lstStyle/>
            <a:p>
              <a:pPr algn="ctr" defTabSz="1778000" eaLnBrk="0" hangingPunct="0">
                <a:lnSpc>
                  <a:spcPct val="90000"/>
                </a:lnSpc>
                <a:spcAft>
                  <a:spcPct val="35000"/>
                </a:spcAft>
                <a:defRPr/>
              </a:pPr>
              <a:r>
                <a:rPr lang="zh-CN" altLang="en-US" sz="4000" dirty="0">
                  <a:solidFill>
                    <a:schemeClr val="tx1"/>
                  </a:solidFill>
                  <a:latin typeface="宋体" panose="02010600030101010101" pitchFamily="2" charset="-122"/>
                  <a:ea typeface="宋体" panose="02010600030101010101" pitchFamily="2" charset="-122"/>
                </a:rPr>
                <a:t>可靠产品</a:t>
              </a:r>
            </a:p>
          </p:txBody>
        </p:sp>
        <p:sp>
          <p:nvSpPr>
            <p:cNvPr id="19" name="任意多边形 18"/>
            <p:cNvSpPr/>
            <p:nvPr/>
          </p:nvSpPr>
          <p:spPr>
            <a:xfrm>
              <a:off x="821668" y="4931931"/>
              <a:ext cx="1827309" cy="1491952"/>
            </a:xfrm>
            <a:custGeom>
              <a:avLst/>
              <a:gdLst>
                <a:gd name="connsiteX0" fmla="*/ 0 w 1852688"/>
                <a:gd name="connsiteY0" fmla="*/ 248664 h 1491952"/>
                <a:gd name="connsiteX1" fmla="*/ 248664 w 1852688"/>
                <a:gd name="connsiteY1" fmla="*/ 0 h 1491952"/>
                <a:gd name="connsiteX2" fmla="*/ 1604024 w 1852688"/>
                <a:gd name="connsiteY2" fmla="*/ 0 h 1491952"/>
                <a:gd name="connsiteX3" fmla="*/ 1852688 w 1852688"/>
                <a:gd name="connsiteY3" fmla="*/ 248664 h 1491952"/>
                <a:gd name="connsiteX4" fmla="*/ 1852688 w 1852688"/>
                <a:gd name="connsiteY4" fmla="*/ 1243288 h 1491952"/>
                <a:gd name="connsiteX5" fmla="*/ 1604024 w 1852688"/>
                <a:gd name="connsiteY5" fmla="*/ 1491952 h 1491952"/>
                <a:gd name="connsiteX6" fmla="*/ 248664 w 1852688"/>
                <a:gd name="connsiteY6" fmla="*/ 1491952 h 1491952"/>
                <a:gd name="connsiteX7" fmla="*/ 0 w 1852688"/>
                <a:gd name="connsiteY7" fmla="*/ 1243288 h 1491952"/>
                <a:gd name="connsiteX8" fmla="*/ 0 w 1852688"/>
                <a:gd name="connsiteY8" fmla="*/ 248664 h 1491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52688" h="1491952">
                  <a:moveTo>
                    <a:pt x="0" y="248664"/>
                  </a:moveTo>
                  <a:cubicBezTo>
                    <a:pt x="0" y="111331"/>
                    <a:pt x="111331" y="0"/>
                    <a:pt x="248664" y="0"/>
                  </a:cubicBezTo>
                  <a:lnTo>
                    <a:pt x="1604024" y="0"/>
                  </a:lnTo>
                  <a:cubicBezTo>
                    <a:pt x="1741357" y="0"/>
                    <a:pt x="1852688" y="111331"/>
                    <a:pt x="1852688" y="248664"/>
                  </a:cubicBezTo>
                  <a:lnTo>
                    <a:pt x="1852688" y="1243288"/>
                  </a:lnTo>
                  <a:cubicBezTo>
                    <a:pt x="1852688" y="1380621"/>
                    <a:pt x="1741357" y="1491952"/>
                    <a:pt x="1604024" y="1491952"/>
                  </a:cubicBezTo>
                  <a:lnTo>
                    <a:pt x="248664" y="1491952"/>
                  </a:lnTo>
                  <a:cubicBezTo>
                    <a:pt x="111331" y="1491952"/>
                    <a:pt x="0" y="1380621"/>
                    <a:pt x="0" y="1243288"/>
                  </a:cubicBezTo>
                  <a:lnTo>
                    <a:pt x="0" y="248664"/>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225231" tIns="149031" rIns="225231" bIns="149031" spcCol="1270" anchor="ctr"/>
            <a:lstStyle/>
            <a:p>
              <a:pPr algn="ctr" defTabSz="1778000" eaLnBrk="0" hangingPunct="0">
                <a:lnSpc>
                  <a:spcPct val="90000"/>
                </a:lnSpc>
                <a:spcAft>
                  <a:spcPct val="35000"/>
                </a:spcAft>
                <a:defRPr/>
              </a:pPr>
              <a:r>
                <a:rPr lang="zh-CN" altLang="en-US" sz="4000" dirty="0">
                  <a:solidFill>
                    <a:schemeClr val="tx1"/>
                  </a:solidFill>
                  <a:latin typeface="宋体" panose="02010600030101010101" pitchFamily="2" charset="-122"/>
                  <a:ea typeface="宋体" panose="02010600030101010101" pitchFamily="2" charset="-122"/>
                </a:rPr>
                <a:t>优质服务</a:t>
              </a:r>
            </a:p>
          </p:txBody>
        </p:sp>
      </p:grpSp>
      <p:sp>
        <p:nvSpPr>
          <p:cNvPr id="12303" name="矩形 19"/>
          <p:cNvSpPr>
            <a:spLocks noChangeArrowheads="1"/>
          </p:cNvSpPr>
          <p:nvPr/>
        </p:nvSpPr>
        <p:spPr bwMode="auto">
          <a:xfrm>
            <a:off x="2400300" y="2430463"/>
            <a:ext cx="8475663" cy="584200"/>
          </a:xfrm>
          <a:prstGeom prst="rect">
            <a:avLst/>
          </a:prstGeom>
          <a:noFill/>
          <a:ln w="9525">
            <a:noFill/>
            <a:miter lim="800000"/>
            <a:headEnd/>
            <a:tailEnd/>
          </a:ln>
        </p:spPr>
        <p:txBody>
          <a:bodyPr>
            <a:spAutoFit/>
          </a:bodyPr>
          <a:lstStyle/>
          <a:p>
            <a:pPr eaLnBrk="0" hangingPunct="0"/>
            <a:r>
              <a:rPr lang="zh-CN" altLang="en-US" sz="3200">
                <a:solidFill>
                  <a:schemeClr val="bg2"/>
                </a:solidFill>
                <a:latin typeface="宋体" charset="-122"/>
                <a:ea typeface="宋体" charset="-122"/>
              </a:rPr>
              <a:t>卓越管理、研发品控、先进制造</a:t>
            </a:r>
          </a:p>
        </p:txBody>
      </p:sp>
      <p:sp>
        <p:nvSpPr>
          <p:cNvPr id="12304" name="文本框 20"/>
          <p:cNvSpPr txBox="1">
            <a:spLocks noChangeArrowheads="1"/>
          </p:cNvSpPr>
          <p:nvPr/>
        </p:nvSpPr>
        <p:spPr bwMode="auto">
          <a:xfrm>
            <a:off x="2428875" y="3900488"/>
            <a:ext cx="8393113" cy="585787"/>
          </a:xfrm>
          <a:prstGeom prst="rect">
            <a:avLst/>
          </a:prstGeom>
          <a:noFill/>
          <a:ln w="9525">
            <a:noFill/>
            <a:miter lim="800000"/>
            <a:headEnd/>
            <a:tailEnd/>
          </a:ln>
        </p:spPr>
        <p:txBody>
          <a:bodyPr>
            <a:spAutoFit/>
          </a:bodyPr>
          <a:lstStyle/>
          <a:p>
            <a:pPr eaLnBrk="0" hangingPunct="0"/>
            <a:r>
              <a:rPr lang="zh-CN" altLang="en-US" sz="3200">
                <a:solidFill>
                  <a:schemeClr val="bg2"/>
                </a:solidFill>
                <a:latin typeface="宋体" charset="-122"/>
                <a:ea typeface="宋体" charset="-122"/>
              </a:rPr>
              <a:t>真材实料、经久耐用、性能优化、安全保障</a:t>
            </a:r>
          </a:p>
        </p:txBody>
      </p:sp>
      <p:sp>
        <p:nvSpPr>
          <p:cNvPr id="12305" name="文本框 21"/>
          <p:cNvSpPr txBox="1">
            <a:spLocks noChangeArrowheads="1"/>
          </p:cNvSpPr>
          <p:nvPr/>
        </p:nvSpPr>
        <p:spPr bwMode="auto">
          <a:xfrm>
            <a:off x="2428875" y="5510213"/>
            <a:ext cx="8286750" cy="584200"/>
          </a:xfrm>
          <a:prstGeom prst="rect">
            <a:avLst/>
          </a:prstGeom>
          <a:noFill/>
          <a:ln w="9525">
            <a:noFill/>
            <a:miter lim="800000"/>
            <a:headEnd/>
            <a:tailEnd/>
          </a:ln>
        </p:spPr>
        <p:txBody>
          <a:bodyPr>
            <a:spAutoFit/>
          </a:bodyPr>
          <a:lstStyle/>
          <a:p>
            <a:pPr eaLnBrk="0" hangingPunct="0"/>
            <a:r>
              <a:rPr lang="zh-CN" altLang="en-US" sz="3200">
                <a:solidFill>
                  <a:schemeClr val="bg2"/>
                </a:solidFill>
                <a:latin typeface="宋体" charset="-122"/>
                <a:ea typeface="宋体" charset="-122"/>
              </a:rPr>
              <a:t>优售后、重承诺、可追溯</a:t>
            </a:r>
          </a:p>
        </p:txBody>
      </p:sp>
      <p:pic>
        <p:nvPicPr>
          <p:cNvPr id="12306" name="图片 27"/>
          <p:cNvPicPr>
            <a:picLocks noChangeAspect="1"/>
          </p:cNvPicPr>
          <p:nvPr/>
        </p:nvPicPr>
        <p:blipFill>
          <a:blip r:embed="rId4"/>
          <a:srcRect/>
          <a:stretch>
            <a:fillRect/>
          </a:stretch>
        </p:blipFill>
        <p:spPr bwMode="auto">
          <a:xfrm>
            <a:off x="11014075" y="0"/>
            <a:ext cx="1189038" cy="1123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图片 21"/>
          <p:cNvPicPr>
            <a:picLocks noChangeAspect="1"/>
          </p:cNvPicPr>
          <p:nvPr/>
        </p:nvPicPr>
        <p:blipFill>
          <a:blip r:embed="rId2"/>
          <a:srcRect/>
          <a:stretch>
            <a:fillRect/>
          </a:stretch>
        </p:blipFill>
        <p:spPr bwMode="auto">
          <a:xfrm>
            <a:off x="73025" y="2109788"/>
            <a:ext cx="4779963" cy="1425575"/>
          </a:xfrm>
          <a:prstGeom prst="rect">
            <a:avLst/>
          </a:prstGeom>
          <a:noFill/>
          <a:ln w="9525">
            <a:noFill/>
            <a:miter lim="800000"/>
            <a:headEnd/>
            <a:tailEnd/>
          </a:ln>
        </p:spPr>
      </p:pic>
      <p:pic>
        <p:nvPicPr>
          <p:cNvPr id="13314" name="图片 20"/>
          <p:cNvPicPr>
            <a:picLocks noChangeAspect="1"/>
          </p:cNvPicPr>
          <p:nvPr/>
        </p:nvPicPr>
        <p:blipFill>
          <a:blip r:embed="rId2"/>
          <a:srcRect/>
          <a:stretch>
            <a:fillRect/>
          </a:stretch>
        </p:blipFill>
        <p:spPr bwMode="auto">
          <a:xfrm>
            <a:off x="7256463" y="5048250"/>
            <a:ext cx="4778375" cy="1427163"/>
          </a:xfrm>
          <a:prstGeom prst="rect">
            <a:avLst/>
          </a:prstGeom>
          <a:noFill/>
          <a:ln w="9525">
            <a:noFill/>
            <a:miter lim="800000"/>
            <a:headEnd/>
            <a:tailEnd/>
          </a:ln>
        </p:spPr>
      </p:pic>
      <p:pic>
        <p:nvPicPr>
          <p:cNvPr id="13315" name="图片 5"/>
          <p:cNvPicPr>
            <a:picLocks noChangeAspect="1"/>
          </p:cNvPicPr>
          <p:nvPr/>
        </p:nvPicPr>
        <p:blipFill>
          <a:blip r:embed="rId2"/>
          <a:srcRect/>
          <a:stretch>
            <a:fillRect/>
          </a:stretch>
        </p:blipFill>
        <p:spPr bwMode="auto">
          <a:xfrm>
            <a:off x="7256463" y="2109788"/>
            <a:ext cx="4778375" cy="1425575"/>
          </a:xfrm>
          <a:prstGeom prst="rect">
            <a:avLst/>
          </a:prstGeom>
          <a:noFill/>
          <a:ln w="9525">
            <a:noFill/>
            <a:miter lim="800000"/>
            <a:headEnd/>
            <a:tailEnd/>
          </a:ln>
        </p:spPr>
      </p:pic>
      <p:pic>
        <p:nvPicPr>
          <p:cNvPr id="13316" name="图片 19"/>
          <p:cNvPicPr>
            <a:picLocks noChangeAspect="1"/>
          </p:cNvPicPr>
          <p:nvPr/>
        </p:nvPicPr>
        <p:blipFill>
          <a:blip r:embed="rId2"/>
          <a:srcRect/>
          <a:stretch>
            <a:fillRect/>
          </a:stretch>
        </p:blipFill>
        <p:spPr bwMode="auto">
          <a:xfrm>
            <a:off x="73025" y="5068888"/>
            <a:ext cx="4779963" cy="1427162"/>
          </a:xfrm>
          <a:prstGeom prst="rect">
            <a:avLst/>
          </a:prstGeom>
          <a:noFill/>
          <a:ln w="9525">
            <a:noFill/>
            <a:miter lim="800000"/>
            <a:headEnd/>
            <a:tailEnd/>
          </a:ln>
        </p:spPr>
      </p:pic>
      <p:grpSp>
        <p:nvGrpSpPr>
          <p:cNvPr id="13317" name="组合 3"/>
          <p:cNvGrpSpPr>
            <a:grpSpLocks/>
          </p:cNvGrpSpPr>
          <p:nvPr/>
        </p:nvGrpSpPr>
        <p:grpSpPr bwMode="auto">
          <a:xfrm flipH="1">
            <a:off x="11182350" y="0"/>
            <a:ext cx="1009650" cy="100965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2" name="直角三角形 1"/>
            <p:cNvSpPr/>
            <p:nvPr/>
          </p:nvSpPr>
          <p:spPr>
            <a:xfrm rot="5400000">
              <a:off x="-4" y="0"/>
              <a:ext cx="2972071" cy="2972068"/>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grpSp>
        <p:nvGrpSpPr>
          <p:cNvPr id="13318" name="组合 14"/>
          <p:cNvGrpSpPr>
            <a:grpSpLocks/>
          </p:cNvGrpSpPr>
          <p:nvPr/>
        </p:nvGrpSpPr>
        <p:grpSpPr bwMode="auto">
          <a:xfrm flipV="1">
            <a:off x="0" y="5829300"/>
            <a:ext cx="1028700" cy="1028700"/>
            <a:chOff x="0" y="0"/>
            <a:chExt cx="3600450" cy="3600450"/>
          </a:xfrm>
        </p:grpSpPr>
        <p:sp>
          <p:nvSpPr>
            <p:cNvPr id="16" name="直角三角形 15"/>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17" name="直角三角形 16"/>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
        <p:nvSpPr>
          <p:cNvPr id="13319" name="矩形 13"/>
          <p:cNvSpPr>
            <a:spLocks noChangeArrowheads="1"/>
          </p:cNvSpPr>
          <p:nvPr/>
        </p:nvSpPr>
        <p:spPr bwMode="auto">
          <a:xfrm>
            <a:off x="5991225" y="4114800"/>
            <a:ext cx="1398588"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13320" name="矩形 17"/>
          <p:cNvSpPr>
            <a:spLocks noChangeArrowheads="1"/>
          </p:cNvSpPr>
          <p:nvPr/>
        </p:nvSpPr>
        <p:spPr bwMode="auto">
          <a:xfrm>
            <a:off x="9498013" y="4114800"/>
            <a:ext cx="1398587"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3" name="标题 2"/>
          <p:cNvSpPr>
            <a:spLocks noGrp="1"/>
          </p:cNvSpPr>
          <p:nvPr>
            <p:ph type="title"/>
          </p:nvPr>
        </p:nvSpPr>
        <p:spPr>
          <a:xfrm>
            <a:off x="1122363" y="327025"/>
            <a:ext cx="6623050" cy="536575"/>
          </a:xfrm>
        </p:spPr>
        <p:txBody>
          <a:bodyPr/>
          <a:lstStyle/>
          <a:p>
            <a:pPr eaLnBrk="1" hangingPunct="1">
              <a:defRPr/>
            </a:pPr>
            <a:r>
              <a:rPr/>
              <a:t>一、“浙江制造”标准定位及要求</a:t>
            </a:r>
          </a:p>
        </p:txBody>
      </p:sp>
      <p:cxnSp>
        <p:nvCxnSpPr>
          <p:cNvPr id="18" name="直接连接符 17"/>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13323" name="文本框 3"/>
          <p:cNvSpPr txBox="1">
            <a:spLocks noChangeArrowheads="1"/>
          </p:cNvSpPr>
          <p:nvPr/>
        </p:nvSpPr>
        <p:spPr bwMode="auto">
          <a:xfrm>
            <a:off x="709613" y="1054100"/>
            <a:ext cx="10772775" cy="708025"/>
          </a:xfrm>
          <a:prstGeom prst="rect">
            <a:avLst/>
          </a:prstGeom>
          <a:noFill/>
          <a:ln w="9525">
            <a:noFill/>
            <a:miter lim="800000"/>
            <a:headEnd/>
            <a:tailEnd/>
          </a:ln>
        </p:spPr>
        <p:txBody>
          <a:bodyPr>
            <a:spAutoFit/>
          </a:bodyPr>
          <a:lstStyle/>
          <a:p>
            <a:pPr eaLnBrk="0" hangingPunct="0"/>
            <a:r>
              <a:rPr lang="zh-CN" altLang="en-US" sz="4000">
                <a:solidFill>
                  <a:srgbClr val="2B2B31"/>
                </a:solidFill>
                <a:latin typeface="黑体" pitchFamily="49" charset="-122"/>
                <a:ea typeface="黑体" pitchFamily="49" charset="-122"/>
              </a:rPr>
              <a:t>结果和表现：四精</a:t>
            </a:r>
          </a:p>
        </p:txBody>
      </p:sp>
      <p:graphicFrame>
        <p:nvGraphicFramePr>
          <p:cNvPr id="5" name="图示 4"/>
          <p:cNvGraphicFramePr/>
          <p:nvPr/>
        </p:nvGraphicFramePr>
        <p:xfrm>
          <a:off x="0" y="2109486"/>
          <a:ext cx="12192000" cy="44466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325" name="文本框 6"/>
          <p:cNvSpPr txBox="1">
            <a:spLocks noChangeArrowheads="1"/>
          </p:cNvSpPr>
          <p:nvPr/>
        </p:nvSpPr>
        <p:spPr bwMode="auto">
          <a:xfrm>
            <a:off x="282575" y="2368550"/>
            <a:ext cx="4570413" cy="922338"/>
          </a:xfrm>
          <a:prstGeom prst="rect">
            <a:avLst/>
          </a:prstGeom>
          <a:noFill/>
          <a:ln w="9525">
            <a:noFill/>
            <a:miter lim="800000"/>
            <a:headEnd/>
            <a:tailEnd/>
          </a:ln>
        </p:spPr>
        <p:txBody>
          <a:bodyPr wrap="none">
            <a:spAutoFit/>
          </a:bodyPr>
          <a:lstStyle/>
          <a:p>
            <a:pPr eaLnBrk="0" hangingPunct="0"/>
            <a:r>
              <a:rPr lang="zh-CN" altLang="en-US">
                <a:solidFill>
                  <a:schemeClr val="bg2"/>
                </a:solidFill>
                <a:latin typeface="宋体" charset="-122"/>
                <a:ea typeface="宋体" charset="-122"/>
              </a:rPr>
              <a:t>要求企业具备雄厚的</a:t>
            </a:r>
            <a:r>
              <a:rPr lang="zh-CN" altLang="en-US" b="1">
                <a:solidFill>
                  <a:schemeClr val="bg2"/>
                </a:solidFill>
                <a:latin typeface="宋体" charset="-122"/>
                <a:ea typeface="宋体" charset="-122"/>
              </a:rPr>
              <a:t>设计、研发等软实力</a:t>
            </a:r>
            <a:r>
              <a:rPr lang="zh-CN" altLang="en-US">
                <a:solidFill>
                  <a:schemeClr val="bg2"/>
                </a:solidFill>
                <a:latin typeface="宋体" charset="-122"/>
                <a:ea typeface="宋体" charset="-122"/>
              </a:rPr>
              <a:t>，</a:t>
            </a:r>
            <a:endParaRPr lang="en-US" altLang="zh-CN">
              <a:solidFill>
                <a:schemeClr val="bg2"/>
              </a:solidFill>
              <a:latin typeface="宋体" charset="-122"/>
              <a:ea typeface="宋体" charset="-122"/>
            </a:endParaRPr>
          </a:p>
          <a:p>
            <a:pPr eaLnBrk="0" hangingPunct="0"/>
            <a:r>
              <a:rPr lang="zh-CN" altLang="en-US">
                <a:solidFill>
                  <a:schemeClr val="bg2"/>
                </a:solidFill>
                <a:latin typeface="宋体" charset="-122"/>
                <a:ea typeface="宋体" charset="-122"/>
              </a:rPr>
              <a:t>在设计阶段全面考虑影响产品质量的各个</a:t>
            </a:r>
            <a:endParaRPr lang="en-US" altLang="zh-CN">
              <a:solidFill>
                <a:schemeClr val="bg2"/>
              </a:solidFill>
              <a:latin typeface="宋体" charset="-122"/>
              <a:ea typeface="宋体" charset="-122"/>
            </a:endParaRPr>
          </a:p>
          <a:p>
            <a:pPr eaLnBrk="0" hangingPunct="0"/>
            <a:r>
              <a:rPr lang="zh-CN" altLang="en-US">
                <a:solidFill>
                  <a:schemeClr val="bg2"/>
                </a:solidFill>
                <a:latin typeface="宋体" charset="-122"/>
                <a:ea typeface="宋体" charset="-122"/>
              </a:rPr>
              <a:t>环节和要素。</a:t>
            </a:r>
          </a:p>
        </p:txBody>
      </p:sp>
      <p:sp>
        <p:nvSpPr>
          <p:cNvPr id="13326" name="文本框 9"/>
          <p:cNvSpPr txBox="1">
            <a:spLocks noChangeArrowheads="1"/>
          </p:cNvSpPr>
          <p:nvPr/>
        </p:nvSpPr>
        <p:spPr bwMode="auto">
          <a:xfrm>
            <a:off x="7546975" y="2374900"/>
            <a:ext cx="4340225" cy="923925"/>
          </a:xfrm>
          <a:prstGeom prst="rect">
            <a:avLst/>
          </a:prstGeom>
          <a:noFill/>
          <a:ln w="9525">
            <a:noFill/>
            <a:miter lim="800000"/>
            <a:headEnd/>
            <a:tailEnd/>
          </a:ln>
        </p:spPr>
        <p:txBody>
          <a:bodyPr wrap="none">
            <a:spAutoFit/>
          </a:bodyPr>
          <a:lstStyle/>
          <a:p>
            <a:pPr eaLnBrk="0" hangingPunct="0"/>
            <a:r>
              <a:rPr lang="zh-CN" altLang="en-US">
                <a:solidFill>
                  <a:schemeClr val="bg2"/>
                </a:solidFill>
                <a:latin typeface="宋体" charset="-122"/>
                <a:ea typeface="宋体" charset="-122"/>
              </a:rPr>
              <a:t>要求企业具备先进的工艺、装备等制造能</a:t>
            </a:r>
            <a:endParaRPr lang="en-US" altLang="zh-CN">
              <a:solidFill>
                <a:schemeClr val="bg2"/>
              </a:solidFill>
              <a:latin typeface="宋体" charset="-122"/>
              <a:ea typeface="宋体" charset="-122"/>
            </a:endParaRPr>
          </a:p>
          <a:p>
            <a:pPr eaLnBrk="0" hangingPunct="0"/>
            <a:r>
              <a:rPr lang="zh-CN" altLang="en-US">
                <a:solidFill>
                  <a:schemeClr val="bg2"/>
                </a:solidFill>
                <a:latin typeface="宋体" charset="-122"/>
                <a:ea typeface="宋体" charset="-122"/>
              </a:rPr>
              <a:t>力，具备一定的</a:t>
            </a:r>
            <a:r>
              <a:rPr lang="zh-CN" altLang="en-US" b="1">
                <a:solidFill>
                  <a:schemeClr val="bg2"/>
                </a:solidFill>
                <a:latin typeface="宋体" charset="-122"/>
                <a:ea typeface="宋体" charset="-122"/>
              </a:rPr>
              <a:t>智能制造、绿色制造以及</a:t>
            </a:r>
            <a:endParaRPr lang="en-US" altLang="zh-CN" b="1">
              <a:solidFill>
                <a:schemeClr val="bg2"/>
              </a:solidFill>
              <a:latin typeface="宋体" charset="-122"/>
              <a:ea typeface="宋体" charset="-122"/>
            </a:endParaRPr>
          </a:p>
          <a:p>
            <a:pPr eaLnBrk="0" hangingPunct="0"/>
            <a:r>
              <a:rPr lang="zh-CN" altLang="en-US" b="1">
                <a:solidFill>
                  <a:schemeClr val="bg2"/>
                </a:solidFill>
                <a:latin typeface="宋体" charset="-122"/>
                <a:ea typeface="宋体" charset="-122"/>
              </a:rPr>
              <a:t>在线监测</a:t>
            </a:r>
            <a:r>
              <a:rPr lang="zh-CN" altLang="en-US">
                <a:solidFill>
                  <a:schemeClr val="bg2"/>
                </a:solidFill>
                <a:latin typeface="宋体" charset="-122"/>
                <a:ea typeface="宋体" charset="-122"/>
              </a:rPr>
              <a:t>等硬实力。</a:t>
            </a:r>
          </a:p>
        </p:txBody>
      </p:sp>
      <p:sp>
        <p:nvSpPr>
          <p:cNvPr id="13327" name="文本框 10"/>
          <p:cNvSpPr txBox="1">
            <a:spLocks noChangeArrowheads="1"/>
          </p:cNvSpPr>
          <p:nvPr/>
        </p:nvSpPr>
        <p:spPr bwMode="auto">
          <a:xfrm>
            <a:off x="292100" y="5459413"/>
            <a:ext cx="4340225" cy="646112"/>
          </a:xfrm>
          <a:prstGeom prst="rect">
            <a:avLst/>
          </a:prstGeom>
          <a:noFill/>
          <a:ln w="9525">
            <a:noFill/>
            <a:miter lim="800000"/>
            <a:headEnd/>
            <a:tailEnd/>
          </a:ln>
        </p:spPr>
        <p:txBody>
          <a:bodyPr wrap="none">
            <a:spAutoFit/>
          </a:bodyPr>
          <a:lstStyle/>
          <a:p>
            <a:pPr eaLnBrk="0" hangingPunct="0"/>
            <a:r>
              <a:rPr lang="zh-CN" altLang="en-US">
                <a:solidFill>
                  <a:schemeClr val="bg2"/>
                </a:solidFill>
                <a:latin typeface="宋体" charset="-122"/>
                <a:ea typeface="宋体" charset="-122"/>
              </a:rPr>
              <a:t>讲究真材实料，对</a:t>
            </a:r>
            <a:r>
              <a:rPr lang="zh-CN" altLang="en-US" b="1">
                <a:solidFill>
                  <a:schemeClr val="bg2"/>
                </a:solidFill>
                <a:latin typeface="宋体" charset="-122"/>
                <a:ea typeface="宋体" charset="-122"/>
              </a:rPr>
              <a:t>关键原材料及零部件的</a:t>
            </a:r>
            <a:endParaRPr lang="en-US" altLang="zh-CN" b="1">
              <a:solidFill>
                <a:schemeClr val="bg2"/>
              </a:solidFill>
              <a:latin typeface="宋体" charset="-122"/>
              <a:ea typeface="宋体" charset="-122"/>
            </a:endParaRPr>
          </a:p>
          <a:p>
            <a:pPr eaLnBrk="0" hangingPunct="0"/>
            <a:r>
              <a:rPr lang="zh-CN" altLang="en-US" b="1">
                <a:solidFill>
                  <a:schemeClr val="bg2"/>
                </a:solidFill>
                <a:latin typeface="宋体" charset="-122"/>
                <a:ea typeface="宋体" charset="-122"/>
              </a:rPr>
              <a:t>采购质控指标</a:t>
            </a:r>
            <a:r>
              <a:rPr lang="zh-CN" altLang="en-US">
                <a:solidFill>
                  <a:schemeClr val="bg2"/>
                </a:solidFill>
                <a:latin typeface="宋体" charset="-122"/>
                <a:ea typeface="宋体" charset="-122"/>
              </a:rPr>
              <a:t>提出严苛的要求。</a:t>
            </a:r>
          </a:p>
        </p:txBody>
      </p:sp>
      <p:sp>
        <p:nvSpPr>
          <p:cNvPr id="13328" name="文本框 11"/>
          <p:cNvSpPr txBox="1">
            <a:spLocks noChangeArrowheads="1"/>
          </p:cNvSpPr>
          <p:nvPr/>
        </p:nvSpPr>
        <p:spPr bwMode="auto">
          <a:xfrm>
            <a:off x="7546975" y="5337175"/>
            <a:ext cx="4570413" cy="922338"/>
          </a:xfrm>
          <a:prstGeom prst="rect">
            <a:avLst/>
          </a:prstGeom>
          <a:noFill/>
          <a:ln w="9525">
            <a:noFill/>
            <a:miter lim="800000"/>
            <a:headEnd/>
            <a:tailEnd/>
          </a:ln>
        </p:spPr>
        <p:txBody>
          <a:bodyPr wrap="none">
            <a:spAutoFit/>
          </a:bodyPr>
          <a:lstStyle/>
          <a:p>
            <a:pPr eaLnBrk="0" hangingPunct="0"/>
            <a:r>
              <a:rPr lang="zh-CN" altLang="en-US">
                <a:solidFill>
                  <a:schemeClr val="bg2"/>
                </a:solidFill>
                <a:latin typeface="宋体" charset="-122"/>
                <a:ea typeface="宋体" charset="-122"/>
              </a:rPr>
              <a:t>对质量承诺提出了较行业惯例更高的要求，</a:t>
            </a:r>
            <a:endParaRPr lang="en-US" altLang="zh-CN">
              <a:solidFill>
                <a:schemeClr val="bg2"/>
              </a:solidFill>
              <a:latin typeface="宋体" charset="-122"/>
              <a:ea typeface="宋体" charset="-122"/>
            </a:endParaRPr>
          </a:p>
          <a:p>
            <a:pPr eaLnBrk="0" hangingPunct="0"/>
            <a:r>
              <a:rPr lang="zh-CN" altLang="en-US">
                <a:solidFill>
                  <a:schemeClr val="bg2"/>
                </a:solidFill>
                <a:latin typeface="宋体" charset="-122"/>
                <a:ea typeface="宋体" charset="-122"/>
              </a:rPr>
              <a:t>通过多年质保，免费更换、维修关键零部件</a:t>
            </a:r>
            <a:endParaRPr lang="en-US" altLang="zh-CN">
              <a:solidFill>
                <a:schemeClr val="bg2"/>
              </a:solidFill>
              <a:latin typeface="宋体" charset="-122"/>
              <a:ea typeface="宋体" charset="-122"/>
            </a:endParaRPr>
          </a:p>
          <a:p>
            <a:pPr eaLnBrk="0" hangingPunct="0"/>
            <a:r>
              <a:rPr lang="zh-CN" altLang="en-US">
                <a:solidFill>
                  <a:schemeClr val="bg2"/>
                </a:solidFill>
                <a:latin typeface="宋体" charset="-122"/>
                <a:ea typeface="宋体" charset="-122"/>
              </a:rPr>
              <a:t>等服务承诺，倒逼企业</a:t>
            </a:r>
            <a:r>
              <a:rPr lang="zh-CN" altLang="en-US" b="1">
                <a:solidFill>
                  <a:schemeClr val="bg2"/>
                </a:solidFill>
                <a:latin typeface="宋体" charset="-122"/>
                <a:ea typeface="宋体" charset="-122"/>
              </a:rPr>
              <a:t>持续保证产品品质</a:t>
            </a:r>
            <a:r>
              <a:rPr lang="zh-CN" altLang="en-US">
                <a:solidFill>
                  <a:schemeClr val="bg2"/>
                </a:solidFill>
                <a:latin typeface="宋体" charset="-122"/>
                <a:ea typeface="宋体" charset="-122"/>
              </a:rPr>
              <a:t>。</a:t>
            </a:r>
          </a:p>
        </p:txBody>
      </p:sp>
      <p:pic>
        <p:nvPicPr>
          <p:cNvPr id="13329" name="图片 22"/>
          <p:cNvPicPr>
            <a:picLocks noChangeAspect="1"/>
          </p:cNvPicPr>
          <p:nvPr/>
        </p:nvPicPr>
        <p:blipFill>
          <a:blip r:embed="rId8"/>
          <a:srcRect/>
          <a:stretch>
            <a:fillRect/>
          </a:stretch>
        </p:blipFill>
        <p:spPr bwMode="auto">
          <a:xfrm>
            <a:off x="11014075" y="0"/>
            <a:ext cx="1189038" cy="1123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nvGraphicFramePr>
        <p:xfrm>
          <a:off x="3647282" y="-174567"/>
          <a:ext cx="8128000" cy="5398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4338" name="组合 3"/>
          <p:cNvGrpSpPr>
            <a:grpSpLocks/>
          </p:cNvGrpSpPr>
          <p:nvPr/>
        </p:nvGrpSpPr>
        <p:grpSpPr bwMode="auto">
          <a:xfrm flipH="1">
            <a:off x="11182350" y="0"/>
            <a:ext cx="1009650" cy="100965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2" name="直角三角形 1"/>
            <p:cNvSpPr/>
            <p:nvPr/>
          </p:nvSpPr>
          <p:spPr>
            <a:xfrm rot="5400000">
              <a:off x="-4" y="0"/>
              <a:ext cx="2972071" cy="2972068"/>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grpSp>
        <p:nvGrpSpPr>
          <p:cNvPr id="14339" name="组合 14"/>
          <p:cNvGrpSpPr>
            <a:grpSpLocks/>
          </p:cNvGrpSpPr>
          <p:nvPr/>
        </p:nvGrpSpPr>
        <p:grpSpPr bwMode="auto">
          <a:xfrm flipV="1">
            <a:off x="0" y="5829300"/>
            <a:ext cx="1028700" cy="1028700"/>
            <a:chOff x="0" y="0"/>
            <a:chExt cx="3600450" cy="3600450"/>
          </a:xfrm>
        </p:grpSpPr>
        <p:sp>
          <p:nvSpPr>
            <p:cNvPr id="16" name="直角三角形 15"/>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17" name="直角三角形 16"/>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
        <p:nvSpPr>
          <p:cNvPr id="14340" name="TextBox 25"/>
          <p:cNvSpPr txBox="1">
            <a:spLocks noChangeArrowheads="1"/>
          </p:cNvSpPr>
          <p:nvPr/>
        </p:nvSpPr>
        <p:spPr bwMode="auto">
          <a:xfrm>
            <a:off x="3686175" y="2514600"/>
            <a:ext cx="184150" cy="523875"/>
          </a:xfrm>
          <a:prstGeom prst="rect">
            <a:avLst/>
          </a:prstGeom>
          <a:noFill/>
          <a:ln w="9525">
            <a:noFill/>
            <a:miter lim="800000"/>
            <a:headEnd/>
            <a:tailEnd/>
          </a:ln>
        </p:spPr>
        <p:txBody>
          <a:bodyPr wrap="none">
            <a:spAutoFit/>
          </a:bodyPr>
          <a:lstStyle/>
          <a:p>
            <a:pPr>
              <a:buFont typeface="Arial" charset="0"/>
              <a:buNone/>
            </a:pPr>
            <a:endParaRPr lang="zh-CN" altLang="en-US" sz="2800" b="1">
              <a:solidFill>
                <a:srgbClr val="FFFFFF"/>
              </a:solidFill>
              <a:latin typeface="微软雅黑" pitchFamily="34" charset="-122"/>
              <a:ea typeface="微软雅黑" pitchFamily="34" charset="-122"/>
            </a:endParaRPr>
          </a:p>
        </p:txBody>
      </p:sp>
      <p:sp>
        <p:nvSpPr>
          <p:cNvPr id="14341" name="矩形 11"/>
          <p:cNvSpPr>
            <a:spLocks noChangeArrowheads="1"/>
          </p:cNvSpPr>
          <p:nvPr/>
        </p:nvSpPr>
        <p:spPr bwMode="auto">
          <a:xfrm>
            <a:off x="4238625" y="4114800"/>
            <a:ext cx="1397000"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14342" name="矩形 13"/>
          <p:cNvSpPr>
            <a:spLocks noChangeArrowheads="1"/>
          </p:cNvSpPr>
          <p:nvPr/>
        </p:nvSpPr>
        <p:spPr bwMode="auto">
          <a:xfrm>
            <a:off x="5991225" y="4114800"/>
            <a:ext cx="1398588"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14343" name="矩形 15"/>
          <p:cNvSpPr>
            <a:spLocks noChangeArrowheads="1"/>
          </p:cNvSpPr>
          <p:nvPr/>
        </p:nvSpPr>
        <p:spPr bwMode="auto">
          <a:xfrm>
            <a:off x="7745413" y="4114800"/>
            <a:ext cx="1397000"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3" name="标题 2"/>
          <p:cNvSpPr>
            <a:spLocks noGrp="1"/>
          </p:cNvSpPr>
          <p:nvPr>
            <p:ph type="title"/>
          </p:nvPr>
        </p:nvSpPr>
        <p:spPr>
          <a:xfrm>
            <a:off x="1122363" y="327025"/>
            <a:ext cx="6623050" cy="536575"/>
          </a:xfrm>
        </p:spPr>
        <p:txBody>
          <a:bodyPr/>
          <a:lstStyle/>
          <a:p>
            <a:pPr eaLnBrk="1" hangingPunct="1">
              <a:defRPr/>
            </a:pPr>
            <a:r>
              <a:rPr/>
              <a:t>一、“浙江制造”标准定位及要求</a:t>
            </a:r>
          </a:p>
        </p:txBody>
      </p:sp>
      <p:cxnSp>
        <p:nvCxnSpPr>
          <p:cNvPr id="18" name="直接连接符 17"/>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14346" name="文本框 3"/>
          <p:cNvSpPr txBox="1">
            <a:spLocks noChangeArrowheads="1"/>
          </p:cNvSpPr>
          <p:nvPr/>
        </p:nvSpPr>
        <p:spPr bwMode="auto">
          <a:xfrm>
            <a:off x="784225" y="901700"/>
            <a:ext cx="10771188" cy="708025"/>
          </a:xfrm>
          <a:prstGeom prst="rect">
            <a:avLst/>
          </a:prstGeom>
          <a:noFill/>
          <a:ln w="9525">
            <a:noFill/>
            <a:miter lim="800000"/>
            <a:headEnd/>
            <a:tailEnd/>
          </a:ln>
        </p:spPr>
        <p:txBody>
          <a:bodyPr>
            <a:spAutoFit/>
          </a:bodyPr>
          <a:lstStyle/>
          <a:p>
            <a:pPr eaLnBrk="0" hangingPunct="0"/>
            <a:r>
              <a:rPr lang="zh-CN" altLang="en-US" sz="4000">
                <a:solidFill>
                  <a:srgbClr val="2B2B31"/>
                </a:solidFill>
                <a:latin typeface="黑体" pitchFamily="49" charset="-122"/>
                <a:ea typeface="黑体" pitchFamily="49" charset="-122"/>
              </a:rPr>
              <a:t>“浙江制造”标准的制标理念和方法</a:t>
            </a:r>
          </a:p>
        </p:txBody>
      </p:sp>
      <p:grpSp>
        <p:nvGrpSpPr>
          <p:cNvPr id="14347" name="组合 18"/>
          <p:cNvGrpSpPr>
            <a:grpSpLocks/>
          </p:cNvGrpSpPr>
          <p:nvPr/>
        </p:nvGrpSpPr>
        <p:grpSpPr bwMode="auto">
          <a:xfrm>
            <a:off x="2420938" y="1989138"/>
            <a:ext cx="1050925" cy="1050925"/>
            <a:chOff x="1960214" y="2183930"/>
            <a:chExt cx="1050805" cy="1050805"/>
          </a:xfrm>
        </p:grpSpPr>
        <p:sp>
          <p:nvSpPr>
            <p:cNvPr id="20" name="加号 19"/>
            <p:cNvSpPr/>
            <p:nvPr/>
          </p:nvSpPr>
          <p:spPr>
            <a:xfrm>
              <a:off x="1960214" y="2183930"/>
              <a:ext cx="1050805" cy="1050805"/>
            </a:xfrm>
            <a:prstGeom prst="mathPlus">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1" name="加号 4"/>
            <p:cNvSpPr/>
            <p:nvPr/>
          </p:nvSpPr>
          <p:spPr>
            <a:xfrm>
              <a:off x="2099898" y="2585521"/>
              <a:ext cx="771437" cy="247622"/>
            </a:xfrm>
            <a:prstGeom prst="rect">
              <a:avLst/>
            </a:prstGeom>
          </p:spPr>
          <p:style>
            <a:lnRef idx="0">
              <a:scrgbClr r="0" g="0" b="0"/>
            </a:lnRef>
            <a:fillRef idx="0">
              <a:scrgbClr r="0" g="0" b="0"/>
            </a:fillRef>
            <a:effectRef idx="0">
              <a:scrgbClr r="0" g="0" b="0"/>
            </a:effectRef>
            <a:fontRef idx="minor">
              <a:schemeClr val="lt1"/>
            </a:fontRef>
          </p:style>
          <p:txBody>
            <a:bodyPr lIns="0" tIns="0" rIns="0" bIns="0" spcCol="1270" anchor="ctr"/>
            <a:lstStyle/>
            <a:p>
              <a:pPr algn="ctr" defTabSz="533400" eaLnBrk="0" hangingPunct="0">
                <a:lnSpc>
                  <a:spcPct val="90000"/>
                </a:lnSpc>
                <a:spcAft>
                  <a:spcPct val="35000"/>
                </a:spcAft>
                <a:defRPr/>
              </a:pPr>
              <a:endParaRPr lang="zh-CN" altLang="en-US" sz="1200"/>
            </a:p>
          </p:txBody>
        </p:sp>
      </p:grpSp>
      <p:grpSp>
        <p:nvGrpSpPr>
          <p:cNvPr id="14348" name="组合 21"/>
          <p:cNvGrpSpPr>
            <a:grpSpLocks/>
          </p:cNvGrpSpPr>
          <p:nvPr/>
        </p:nvGrpSpPr>
        <p:grpSpPr bwMode="auto">
          <a:xfrm>
            <a:off x="404813" y="1608138"/>
            <a:ext cx="1812925" cy="1812925"/>
            <a:chOff x="1366" y="1803466"/>
            <a:chExt cx="1811734" cy="1811734"/>
          </a:xfrm>
        </p:grpSpPr>
        <p:sp>
          <p:nvSpPr>
            <p:cNvPr id="23" name="椭圆 22"/>
            <p:cNvSpPr/>
            <p:nvPr/>
          </p:nvSpPr>
          <p:spPr>
            <a:xfrm>
              <a:off x="1366" y="1803466"/>
              <a:ext cx="1811734" cy="181173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4" name="椭圆 4"/>
            <p:cNvSpPr/>
            <p:nvPr/>
          </p:nvSpPr>
          <p:spPr>
            <a:xfrm>
              <a:off x="266304" y="2068404"/>
              <a:ext cx="1281857" cy="1281857"/>
            </a:xfrm>
            <a:prstGeom prst="rect">
              <a:avLst/>
            </a:prstGeom>
          </p:spPr>
          <p:style>
            <a:lnRef idx="0">
              <a:scrgbClr r="0" g="0" b="0"/>
            </a:lnRef>
            <a:fillRef idx="0">
              <a:scrgbClr r="0" g="0" b="0"/>
            </a:fillRef>
            <a:effectRef idx="0">
              <a:scrgbClr r="0" g="0" b="0"/>
            </a:effectRef>
            <a:fontRef idx="minor">
              <a:schemeClr val="lt1"/>
            </a:fontRef>
          </p:style>
          <p:txBody>
            <a:bodyPr lIns="49530" tIns="49530" rIns="49530" bIns="49530" spcCol="1270" anchor="ctr"/>
            <a:lstStyle/>
            <a:p>
              <a:pPr algn="ctr" defTabSz="1733550" eaLnBrk="0" hangingPunct="0">
                <a:spcAft>
                  <a:spcPts val="0"/>
                </a:spcAft>
                <a:defRPr/>
              </a:pPr>
              <a:r>
                <a:rPr lang="zh-CN" altLang="en-US" sz="2800" b="1" dirty="0">
                  <a:solidFill>
                    <a:schemeClr val="tx1"/>
                  </a:solidFill>
                  <a:latin typeface="宋体" pitchFamily="2" charset="-122"/>
                  <a:ea typeface="宋体" pitchFamily="2" charset="-122"/>
                </a:rPr>
                <a:t>全生命周期</a:t>
              </a:r>
              <a:endParaRPr lang="en-US" altLang="zh-CN" sz="2800" b="1" dirty="0">
                <a:solidFill>
                  <a:schemeClr val="tx1"/>
                </a:solidFill>
                <a:latin typeface="宋体" pitchFamily="2" charset="-122"/>
                <a:ea typeface="宋体" pitchFamily="2" charset="-122"/>
              </a:endParaRPr>
            </a:p>
            <a:p>
              <a:pPr algn="ctr" defTabSz="1733550" eaLnBrk="0" hangingPunct="0">
                <a:spcAft>
                  <a:spcPts val="0"/>
                </a:spcAft>
                <a:defRPr/>
              </a:pPr>
              <a:r>
                <a:rPr lang="zh-CN" altLang="en-US" sz="2800" b="1" dirty="0">
                  <a:solidFill>
                    <a:schemeClr val="tx1"/>
                  </a:solidFill>
                  <a:latin typeface="宋体" pitchFamily="2" charset="-122"/>
                  <a:ea typeface="宋体" pitchFamily="2" charset="-122"/>
                </a:rPr>
                <a:t>理念</a:t>
              </a:r>
            </a:p>
          </p:txBody>
        </p:sp>
      </p:grpSp>
      <p:sp>
        <p:nvSpPr>
          <p:cNvPr id="14349" name="TextBox 5"/>
          <p:cNvSpPr txBox="1">
            <a:spLocks noChangeArrowheads="1"/>
          </p:cNvSpPr>
          <p:nvPr/>
        </p:nvSpPr>
        <p:spPr bwMode="auto">
          <a:xfrm>
            <a:off x="514350" y="3792538"/>
            <a:ext cx="11480800" cy="2246312"/>
          </a:xfrm>
          <a:prstGeom prst="rect">
            <a:avLst/>
          </a:prstGeom>
          <a:noFill/>
          <a:ln w="9525">
            <a:noFill/>
            <a:miter lim="800000"/>
            <a:headEnd/>
            <a:tailEnd/>
          </a:ln>
        </p:spPr>
        <p:txBody>
          <a:bodyPr>
            <a:spAutoFit/>
          </a:bodyPr>
          <a:lstStyle/>
          <a:p>
            <a:pPr eaLnBrk="0" hangingPunct="0"/>
            <a:r>
              <a:rPr lang="zh-CN" altLang="en-US" sz="2800">
                <a:solidFill>
                  <a:srgbClr val="2B2B31"/>
                </a:solidFill>
                <a:latin typeface="宋体" charset="-122"/>
                <a:ea typeface="宋体" charset="-122"/>
              </a:rPr>
              <a:t>全生命周期：设计→原材料→制作→使用→回收</a:t>
            </a:r>
            <a:endParaRPr lang="en-US" altLang="zh-CN" sz="2800">
              <a:solidFill>
                <a:srgbClr val="2B2B31"/>
              </a:solidFill>
              <a:latin typeface="宋体" charset="-122"/>
              <a:ea typeface="宋体" charset="-122"/>
            </a:endParaRPr>
          </a:p>
          <a:p>
            <a:pPr eaLnBrk="0" hangingPunct="0"/>
            <a:endParaRPr lang="en-US" altLang="zh-CN" sz="2800">
              <a:solidFill>
                <a:srgbClr val="2B2B31"/>
              </a:solidFill>
              <a:latin typeface="宋体" charset="-122"/>
              <a:ea typeface="宋体" charset="-122"/>
            </a:endParaRPr>
          </a:p>
          <a:p>
            <a:pPr eaLnBrk="0" hangingPunct="0"/>
            <a:r>
              <a:rPr lang="zh-CN" altLang="en-US" sz="2800">
                <a:solidFill>
                  <a:srgbClr val="2B2B31"/>
                </a:solidFill>
                <a:latin typeface="宋体" charset="-122"/>
                <a:ea typeface="宋体" charset="-122"/>
              </a:rPr>
              <a:t>系统分析方法：以提升用户体验和满意度为核心</a:t>
            </a:r>
            <a:endParaRPr lang="en-US" altLang="zh-CN" sz="2800">
              <a:solidFill>
                <a:srgbClr val="2B2B31"/>
              </a:solidFill>
              <a:latin typeface="宋体" charset="-122"/>
              <a:ea typeface="宋体" charset="-122"/>
            </a:endParaRPr>
          </a:p>
          <a:p>
            <a:pPr eaLnBrk="0" hangingPunct="0"/>
            <a:r>
              <a:rPr lang="en-US" altLang="zh-CN" sz="2800">
                <a:solidFill>
                  <a:srgbClr val="2B2B31"/>
                </a:solidFill>
                <a:latin typeface="宋体" charset="-122"/>
                <a:ea typeface="宋体" charset="-122"/>
              </a:rPr>
              <a:t>              </a:t>
            </a:r>
            <a:r>
              <a:rPr lang="zh-CN" altLang="en-US" sz="2800">
                <a:solidFill>
                  <a:srgbClr val="2B2B31"/>
                </a:solidFill>
                <a:latin typeface="宋体" charset="-122"/>
                <a:ea typeface="宋体" charset="-122"/>
              </a:rPr>
              <a:t>全面分析影响质量的过程、因素</a:t>
            </a:r>
            <a:r>
              <a:rPr lang="en-US" altLang="zh-CN" sz="2800">
                <a:solidFill>
                  <a:srgbClr val="2B2B31"/>
                </a:solidFill>
                <a:latin typeface="宋体" charset="-122"/>
                <a:ea typeface="宋体" charset="-122"/>
              </a:rPr>
              <a:t>(</a:t>
            </a:r>
            <a:r>
              <a:rPr lang="zh-CN" altLang="en-US" sz="2800">
                <a:solidFill>
                  <a:srgbClr val="2B2B31"/>
                </a:solidFill>
                <a:latin typeface="宋体" charset="-122"/>
                <a:ea typeface="宋体" charset="-122"/>
              </a:rPr>
              <a:t>问题、需求、政策）</a:t>
            </a:r>
            <a:endParaRPr lang="en-US" altLang="zh-CN" sz="2800">
              <a:solidFill>
                <a:srgbClr val="2B2B31"/>
              </a:solidFill>
              <a:latin typeface="宋体" charset="-122"/>
              <a:ea typeface="宋体" charset="-122"/>
            </a:endParaRPr>
          </a:p>
          <a:p>
            <a:pPr eaLnBrk="0" hangingPunct="0"/>
            <a:r>
              <a:rPr lang="en-US" altLang="zh-CN" sz="2800">
                <a:solidFill>
                  <a:srgbClr val="2B2B31"/>
                </a:solidFill>
                <a:latin typeface="宋体" charset="-122"/>
                <a:ea typeface="宋体" charset="-122"/>
              </a:rPr>
              <a:t>              </a:t>
            </a:r>
            <a:r>
              <a:rPr lang="zh-CN" altLang="en-US" sz="2800">
                <a:solidFill>
                  <a:srgbClr val="2B2B31"/>
                </a:solidFill>
                <a:latin typeface="宋体" charset="-122"/>
                <a:ea typeface="宋体" charset="-122"/>
              </a:rPr>
              <a:t>协调一致并做最优化处理</a:t>
            </a:r>
            <a:r>
              <a:rPr lang="en-US" altLang="zh-CN" sz="2800">
                <a:solidFill>
                  <a:srgbClr val="2B2B31"/>
                </a:solidFill>
                <a:latin typeface="宋体" charset="-122"/>
                <a:ea typeface="宋体" charset="-122"/>
              </a:rPr>
              <a:t>(</a:t>
            </a:r>
            <a:r>
              <a:rPr lang="zh-CN" altLang="en-US" sz="2800">
                <a:solidFill>
                  <a:srgbClr val="2B2B31"/>
                </a:solidFill>
                <a:latin typeface="宋体" charset="-122"/>
                <a:ea typeface="宋体" charset="-122"/>
              </a:rPr>
              <a:t>先进性、经济性、可操作性）</a:t>
            </a:r>
          </a:p>
        </p:txBody>
      </p:sp>
      <p:pic>
        <p:nvPicPr>
          <p:cNvPr id="14350" name="图片 24"/>
          <p:cNvPicPr>
            <a:picLocks noChangeAspect="1"/>
          </p:cNvPicPr>
          <p:nvPr/>
        </p:nvPicPr>
        <p:blipFill>
          <a:blip r:embed="rId7"/>
          <a:srcRect/>
          <a:stretch>
            <a:fillRect/>
          </a:stretch>
        </p:blipFill>
        <p:spPr bwMode="auto">
          <a:xfrm>
            <a:off x="11014075" y="0"/>
            <a:ext cx="1189038" cy="1123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1" name="组合 3"/>
          <p:cNvGrpSpPr>
            <a:grpSpLocks/>
          </p:cNvGrpSpPr>
          <p:nvPr/>
        </p:nvGrpSpPr>
        <p:grpSpPr bwMode="auto">
          <a:xfrm flipH="1">
            <a:off x="11182350" y="0"/>
            <a:ext cx="1009650" cy="100965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2" name="直角三角形 1"/>
            <p:cNvSpPr/>
            <p:nvPr/>
          </p:nvSpPr>
          <p:spPr>
            <a:xfrm rot="5400000">
              <a:off x="-4" y="0"/>
              <a:ext cx="2972071" cy="2972068"/>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grpSp>
        <p:nvGrpSpPr>
          <p:cNvPr id="15362" name="组合 14"/>
          <p:cNvGrpSpPr>
            <a:grpSpLocks/>
          </p:cNvGrpSpPr>
          <p:nvPr/>
        </p:nvGrpSpPr>
        <p:grpSpPr bwMode="auto">
          <a:xfrm flipV="1">
            <a:off x="0" y="5829300"/>
            <a:ext cx="1028700" cy="1028700"/>
            <a:chOff x="0" y="0"/>
            <a:chExt cx="3600450" cy="3600450"/>
          </a:xfrm>
        </p:grpSpPr>
        <p:sp>
          <p:nvSpPr>
            <p:cNvPr id="16" name="直角三角形 15"/>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17" name="直角三角形 16"/>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
        <p:nvSpPr>
          <p:cNvPr id="15363" name="矩形 11"/>
          <p:cNvSpPr>
            <a:spLocks noChangeArrowheads="1"/>
          </p:cNvSpPr>
          <p:nvPr/>
        </p:nvSpPr>
        <p:spPr bwMode="auto">
          <a:xfrm>
            <a:off x="4238625" y="4114800"/>
            <a:ext cx="1397000"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15364" name="矩形 13"/>
          <p:cNvSpPr>
            <a:spLocks noChangeArrowheads="1"/>
          </p:cNvSpPr>
          <p:nvPr/>
        </p:nvSpPr>
        <p:spPr bwMode="auto">
          <a:xfrm>
            <a:off x="5991225" y="4114800"/>
            <a:ext cx="1398588"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15365" name="矩形 15"/>
          <p:cNvSpPr>
            <a:spLocks noChangeArrowheads="1"/>
          </p:cNvSpPr>
          <p:nvPr/>
        </p:nvSpPr>
        <p:spPr bwMode="auto">
          <a:xfrm>
            <a:off x="7745413" y="4114800"/>
            <a:ext cx="1397000"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15366" name="矩形 17"/>
          <p:cNvSpPr>
            <a:spLocks noChangeArrowheads="1"/>
          </p:cNvSpPr>
          <p:nvPr/>
        </p:nvSpPr>
        <p:spPr bwMode="auto">
          <a:xfrm>
            <a:off x="9498013" y="4114800"/>
            <a:ext cx="1398587"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3" name="标题 2"/>
          <p:cNvSpPr>
            <a:spLocks noGrp="1"/>
          </p:cNvSpPr>
          <p:nvPr>
            <p:ph type="title"/>
          </p:nvPr>
        </p:nvSpPr>
        <p:spPr>
          <a:xfrm>
            <a:off x="1122363" y="327025"/>
            <a:ext cx="6623050" cy="536575"/>
          </a:xfrm>
        </p:spPr>
        <p:txBody>
          <a:bodyPr/>
          <a:lstStyle/>
          <a:p>
            <a:pPr eaLnBrk="1" hangingPunct="1">
              <a:defRPr/>
            </a:pPr>
            <a:r>
              <a:rPr/>
              <a:t>一、“浙江制造”标准定位及要求</a:t>
            </a:r>
          </a:p>
        </p:txBody>
      </p:sp>
      <p:cxnSp>
        <p:nvCxnSpPr>
          <p:cNvPr id="18" name="直接连接符 17"/>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15369" name="文本框 3"/>
          <p:cNvSpPr txBox="1">
            <a:spLocks noChangeArrowheads="1"/>
          </p:cNvSpPr>
          <p:nvPr/>
        </p:nvSpPr>
        <p:spPr bwMode="auto">
          <a:xfrm>
            <a:off x="849313" y="1111250"/>
            <a:ext cx="8916987" cy="769938"/>
          </a:xfrm>
          <a:prstGeom prst="rect">
            <a:avLst/>
          </a:prstGeom>
          <a:noFill/>
          <a:ln w="9525">
            <a:noFill/>
            <a:miter lim="800000"/>
            <a:headEnd/>
            <a:tailEnd/>
          </a:ln>
        </p:spPr>
        <p:txBody>
          <a:bodyPr>
            <a:spAutoFit/>
          </a:bodyPr>
          <a:lstStyle/>
          <a:p>
            <a:pPr eaLnBrk="0" hangingPunct="0"/>
            <a:r>
              <a:rPr lang="zh-CN" altLang="en-US" sz="4000">
                <a:solidFill>
                  <a:srgbClr val="2B2B31"/>
                </a:solidFill>
                <a:latin typeface="黑体" pitchFamily="49" charset="-122"/>
                <a:ea typeface="黑体" pitchFamily="49" charset="-122"/>
              </a:rPr>
              <a:t>“浙江制造”标准体系结构    </a:t>
            </a:r>
            <a:r>
              <a:rPr lang="en-US" altLang="zh-CN" sz="4400">
                <a:solidFill>
                  <a:srgbClr val="2B2B31"/>
                </a:solidFill>
                <a:latin typeface="黑体" pitchFamily="49" charset="-122"/>
                <a:ea typeface="黑体" pitchFamily="49" charset="-122"/>
              </a:rPr>
              <a:t>A+B</a:t>
            </a:r>
          </a:p>
        </p:txBody>
      </p:sp>
      <p:sp>
        <p:nvSpPr>
          <p:cNvPr id="15370" name="文本框 5"/>
          <p:cNvSpPr txBox="1">
            <a:spLocks noChangeArrowheads="1"/>
          </p:cNvSpPr>
          <p:nvPr/>
        </p:nvSpPr>
        <p:spPr bwMode="auto">
          <a:xfrm>
            <a:off x="1028700" y="4708525"/>
            <a:ext cx="10236200" cy="1077913"/>
          </a:xfrm>
          <a:prstGeom prst="rect">
            <a:avLst/>
          </a:prstGeom>
          <a:noFill/>
          <a:ln w="9525">
            <a:noFill/>
            <a:miter lim="800000"/>
            <a:headEnd/>
            <a:tailEnd/>
          </a:ln>
        </p:spPr>
        <p:txBody>
          <a:bodyPr>
            <a:spAutoFit/>
          </a:bodyPr>
          <a:lstStyle/>
          <a:p>
            <a:pPr eaLnBrk="0" hangingPunct="0"/>
            <a:r>
              <a:rPr lang="zh-CN" altLang="en-US" sz="3200">
                <a:solidFill>
                  <a:srgbClr val="2B2B31"/>
                </a:solidFill>
                <a:latin typeface="宋体" charset="-122"/>
                <a:ea typeface="宋体" charset="-122"/>
              </a:rPr>
              <a:t>只有同时满足</a:t>
            </a:r>
            <a:r>
              <a:rPr lang="en-US" altLang="zh-CN" sz="3200">
                <a:solidFill>
                  <a:srgbClr val="2B2B31"/>
                </a:solidFill>
                <a:latin typeface="宋体" charset="-122"/>
                <a:ea typeface="宋体" charset="-122"/>
              </a:rPr>
              <a:t>A</a:t>
            </a:r>
            <a:r>
              <a:rPr lang="zh-CN" altLang="en-US" sz="3200">
                <a:solidFill>
                  <a:srgbClr val="2B2B31"/>
                </a:solidFill>
                <a:latin typeface="宋体" charset="-122"/>
                <a:ea typeface="宋体" charset="-122"/>
              </a:rPr>
              <a:t>标准和</a:t>
            </a:r>
            <a:r>
              <a:rPr lang="en-US" altLang="zh-CN" sz="3200">
                <a:solidFill>
                  <a:srgbClr val="2B2B31"/>
                </a:solidFill>
                <a:latin typeface="宋体" charset="-122"/>
                <a:ea typeface="宋体" charset="-122"/>
              </a:rPr>
              <a:t>B</a:t>
            </a:r>
            <a:r>
              <a:rPr lang="zh-CN" altLang="en-US" sz="3200">
                <a:solidFill>
                  <a:srgbClr val="2B2B31"/>
                </a:solidFill>
                <a:latin typeface="宋体" charset="-122"/>
                <a:ea typeface="宋体" charset="-122"/>
              </a:rPr>
              <a:t>标准要求，并通过“浙江制造”认证的，才能真正称为“浙江制造”产品。</a:t>
            </a:r>
          </a:p>
        </p:txBody>
      </p:sp>
      <p:graphicFrame>
        <p:nvGraphicFramePr>
          <p:cNvPr id="20" name="图示 19"/>
          <p:cNvGraphicFramePr/>
          <p:nvPr/>
        </p:nvGraphicFramePr>
        <p:xfrm>
          <a:off x="1788160" y="833438"/>
          <a:ext cx="8128000" cy="48905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5372" name="图片 18"/>
          <p:cNvPicPr>
            <a:picLocks noChangeAspect="1"/>
          </p:cNvPicPr>
          <p:nvPr/>
        </p:nvPicPr>
        <p:blipFill>
          <a:blip r:embed="rId7"/>
          <a:srcRect/>
          <a:stretch>
            <a:fillRect/>
          </a:stretch>
        </p:blipFill>
        <p:spPr bwMode="auto">
          <a:xfrm>
            <a:off x="11014075" y="0"/>
            <a:ext cx="1189038" cy="1123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5" name="组合 3"/>
          <p:cNvGrpSpPr>
            <a:grpSpLocks/>
          </p:cNvGrpSpPr>
          <p:nvPr/>
        </p:nvGrpSpPr>
        <p:grpSpPr bwMode="auto">
          <a:xfrm flipH="1">
            <a:off x="11182350" y="0"/>
            <a:ext cx="1009650" cy="100965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2" name="直角三角形 1"/>
            <p:cNvSpPr/>
            <p:nvPr/>
          </p:nvSpPr>
          <p:spPr>
            <a:xfrm rot="5400000">
              <a:off x="-4" y="0"/>
              <a:ext cx="2972071" cy="2972068"/>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grpSp>
        <p:nvGrpSpPr>
          <p:cNvPr id="16386" name="组合 14"/>
          <p:cNvGrpSpPr>
            <a:grpSpLocks/>
          </p:cNvGrpSpPr>
          <p:nvPr/>
        </p:nvGrpSpPr>
        <p:grpSpPr bwMode="auto">
          <a:xfrm flipV="1">
            <a:off x="0" y="5829300"/>
            <a:ext cx="1028700" cy="1028700"/>
            <a:chOff x="0" y="0"/>
            <a:chExt cx="3600450" cy="3600450"/>
          </a:xfrm>
        </p:grpSpPr>
        <p:sp>
          <p:nvSpPr>
            <p:cNvPr id="16" name="直角三角形 15"/>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17" name="直角三角形 16"/>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
        <p:nvSpPr>
          <p:cNvPr id="16387" name="矩形 11"/>
          <p:cNvSpPr>
            <a:spLocks noChangeArrowheads="1"/>
          </p:cNvSpPr>
          <p:nvPr/>
        </p:nvSpPr>
        <p:spPr bwMode="auto">
          <a:xfrm>
            <a:off x="4238625" y="4114800"/>
            <a:ext cx="1397000"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16388" name="矩形 15"/>
          <p:cNvSpPr>
            <a:spLocks noChangeArrowheads="1"/>
          </p:cNvSpPr>
          <p:nvPr/>
        </p:nvSpPr>
        <p:spPr bwMode="auto">
          <a:xfrm>
            <a:off x="7745413" y="4114800"/>
            <a:ext cx="1397000"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16389" name="矩形 17"/>
          <p:cNvSpPr>
            <a:spLocks noChangeArrowheads="1"/>
          </p:cNvSpPr>
          <p:nvPr/>
        </p:nvSpPr>
        <p:spPr bwMode="auto">
          <a:xfrm>
            <a:off x="9498013" y="4114800"/>
            <a:ext cx="1398587" cy="1416050"/>
          </a:xfrm>
          <a:prstGeom prst="rect">
            <a:avLst/>
          </a:prstGeom>
          <a:noFill/>
          <a:ln w="9525">
            <a:noFill/>
            <a:miter lim="800000"/>
            <a:headEnd/>
            <a:tailEnd/>
          </a:ln>
        </p:spPr>
        <p:txBody>
          <a:bodyPr/>
          <a:lstStyle/>
          <a:p>
            <a:pPr>
              <a:buFont typeface="Arial" charset="0"/>
              <a:buNone/>
            </a:pPr>
            <a:endParaRPr lang="zh-CN" altLang="en-US">
              <a:solidFill>
                <a:srgbClr val="FFFFFF"/>
              </a:solidFill>
              <a:latin typeface="Calibri" pitchFamily="34" charset="0"/>
              <a:ea typeface="微软雅黑" pitchFamily="34" charset="-122"/>
            </a:endParaRPr>
          </a:p>
        </p:txBody>
      </p:sp>
      <p:sp>
        <p:nvSpPr>
          <p:cNvPr id="3" name="标题 2"/>
          <p:cNvSpPr>
            <a:spLocks noGrp="1"/>
          </p:cNvSpPr>
          <p:nvPr>
            <p:ph type="title"/>
          </p:nvPr>
        </p:nvSpPr>
        <p:spPr>
          <a:xfrm>
            <a:off x="1122363" y="327025"/>
            <a:ext cx="6623050" cy="536575"/>
          </a:xfrm>
        </p:spPr>
        <p:txBody>
          <a:bodyPr/>
          <a:lstStyle/>
          <a:p>
            <a:pPr eaLnBrk="1" hangingPunct="1">
              <a:defRPr/>
            </a:pPr>
            <a:r>
              <a:rPr/>
              <a:t>一、“浙江制造”标准定位及要求</a:t>
            </a:r>
          </a:p>
        </p:txBody>
      </p:sp>
      <p:cxnSp>
        <p:nvCxnSpPr>
          <p:cNvPr id="18" name="直接连接符 17"/>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16392" name="文本框 3"/>
          <p:cNvSpPr txBox="1">
            <a:spLocks noChangeArrowheads="1"/>
          </p:cNvSpPr>
          <p:nvPr/>
        </p:nvSpPr>
        <p:spPr bwMode="auto">
          <a:xfrm>
            <a:off x="650875" y="1477963"/>
            <a:ext cx="10969625" cy="4708525"/>
          </a:xfrm>
          <a:prstGeom prst="rect">
            <a:avLst/>
          </a:prstGeom>
          <a:noFill/>
          <a:ln w="9525">
            <a:noFill/>
            <a:miter lim="800000"/>
            <a:headEnd/>
            <a:tailEnd/>
          </a:ln>
        </p:spPr>
        <p:txBody>
          <a:bodyPr>
            <a:spAutoFit/>
          </a:bodyPr>
          <a:lstStyle/>
          <a:p>
            <a:pPr eaLnBrk="0" hangingPunct="0">
              <a:spcBef>
                <a:spcPts val="600"/>
              </a:spcBef>
              <a:spcAft>
                <a:spcPts val="600"/>
              </a:spcAft>
            </a:pPr>
            <a:r>
              <a:rPr lang="en-US" altLang="zh-CN" sz="3200">
                <a:solidFill>
                  <a:srgbClr val="2B2B31"/>
                </a:solidFill>
                <a:latin typeface="黑体" pitchFamily="49" charset="-122"/>
                <a:ea typeface="黑体" pitchFamily="49" charset="-122"/>
              </a:rPr>
              <a:t>A</a:t>
            </a:r>
            <a:r>
              <a:rPr lang="zh-CN" altLang="en-US" sz="3200">
                <a:solidFill>
                  <a:srgbClr val="2B2B31"/>
                </a:solidFill>
                <a:latin typeface="黑体" pitchFamily="49" charset="-122"/>
                <a:ea typeface="黑体" pitchFamily="49" charset="-122"/>
              </a:rPr>
              <a:t>标准：</a:t>
            </a:r>
          </a:p>
          <a:p>
            <a:pPr eaLnBrk="0" hangingPunct="0">
              <a:spcBef>
                <a:spcPts val="600"/>
              </a:spcBef>
              <a:spcAft>
                <a:spcPts val="600"/>
              </a:spcAft>
            </a:pPr>
            <a:r>
              <a:rPr lang="en-US" altLang="zh-CN" sz="4000">
                <a:solidFill>
                  <a:srgbClr val="2B2B31"/>
                </a:solidFill>
                <a:latin typeface="黑体" pitchFamily="49" charset="-122"/>
                <a:ea typeface="黑体" pitchFamily="49" charset="-122"/>
              </a:rPr>
              <a:t>   </a:t>
            </a:r>
            <a:r>
              <a:rPr lang="en-US" altLang="zh-CN" sz="2400">
                <a:solidFill>
                  <a:srgbClr val="2B2B31"/>
                </a:solidFill>
                <a:latin typeface="宋体" charset="-122"/>
                <a:ea typeface="宋体" charset="-122"/>
              </a:rPr>
              <a:t>DB33/T 944.1-2014《“</a:t>
            </a:r>
            <a:r>
              <a:rPr lang="zh-CN" altLang="en-US" sz="2400">
                <a:solidFill>
                  <a:srgbClr val="2B2B31"/>
                </a:solidFill>
                <a:latin typeface="宋体" charset="-122"/>
                <a:ea typeface="宋体" charset="-122"/>
              </a:rPr>
              <a:t>浙江制造”评价规范 第</a:t>
            </a:r>
            <a:r>
              <a:rPr lang="en-US" altLang="zh-CN" sz="2400">
                <a:solidFill>
                  <a:srgbClr val="2B2B31"/>
                </a:solidFill>
                <a:latin typeface="宋体" charset="-122"/>
                <a:ea typeface="宋体" charset="-122"/>
              </a:rPr>
              <a:t>1</a:t>
            </a:r>
            <a:r>
              <a:rPr lang="zh-CN" altLang="en-US" sz="2400">
                <a:solidFill>
                  <a:srgbClr val="2B2B31"/>
                </a:solidFill>
                <a:latin typeface="宋体" charset="-122"/>
                <a:ea typeface="宋体" charset="-122"/>
              </a:rPr>
              <a:t>部分：通用要求</a:t>
            </a:r>
            <a:r>
              <a:rPr lang="en-US" altLang="zh-CN" sz="2400">
                <a:solidFill>
                  <a:srgbClr val="2B2B31"/>
                </a:solidFill>
                <a:latin typeface="宋体" charset="-122"/>
                <a:ea typeface="宋体" charset="-122"/>
              </a:rPr>
              <a:t>》</a:t>
            </a:r>
            <a:endParaRPr lang="zh-CN" altLang="en-US" sz="2400">
              <a:solidFill>
                <a:srgbClr val="2B2B31"/>
              </a:solidFill>
              <a:latin typeface="宋体" charset="-122"/>
              <a:ea typeface="宋体" charset="-122"/>
            </a:endParaRPr>
          </a:p>
          <a:p>
            <a:pPr eaLnBrk="0" hangingPunct="0">
              <a:spcBef>
                <a:spcPts val="600"/>
              </a:spcBef>
              <a:spcAft>
                <a:spcPts val="600"/>
              </a:spcAft>
            </a:pPr>
            <a:r>
              <a:rPr lang="en-US" altLang="zh-CN" sz="2400">
                <a:solidFill>
                  <a:srgbClr val="2B2B31"/>
                </a:solidFill>
                <a:latin typeface="宋体" charset="-122"/>
                <a:ea typeface="宋体" charset="-122"/>
              </a:rPr>
              <a:t>     DB33/T 944.2-2017《“</a:t>
            </a:r>
            <a:r>
              <a:rPr lang="zh-CN" altLang="en-US" sz="2400">
                <a:solidFill>
                  <a:srgbClr val="2B2B31"/>
                </a:solidFill>
                <a:latin typeface="宋体" charset="-122"/>
                <a:ea typeface="宋体" charset="-122"/>
              </a:rPr>
              <a:t>浙江制造”评价规范 第</a:t>
            </a:r>
            <a:r>
              <a:rPr lang="en-US" altLang="zh-CN" sz="2400">
                <a:solidFill>
                  <a:srgbClr val="2B2B31"/>
                </a:solidFill>
                <a:latin typeface="宋体" charset="-122"/>
                <a:ea typeface="宋体" charset="-122"/>
              </a:rPr>
              <a:t>2</a:t>
            </a:r>
            <a:r>
              <a:rPr lang="zh-CN" altLang="en-US" sz="2400">
                <a:solidFill>
                  <a:srgbClr val="2B2B31"/>
                </a:solidFill>
                <a:latin typeface="宋体" charset="-122"/>
                <a:ea typeface="宋体" charset="-122"/>
              </a:rPr>
              <a:t>部分：管理要求</a:t>
            </a:r>
            <a:r>
              <a:rPr lang="en-US" altLang="zh-CN" sz="2400">
                <a:solidFill>
                  <a:srgbClr val="2B2B31"/>
                </a:solidFill>
                <a:latin typeface="宋体" charset="-122"/>
                <a:ea typeface="宋体" charset="-122"/>
              </a:rPr>
              <a:t>》</a:t>
            </a:r>
          </a:p>
          <a:p>
            <a:pPr eaLnBrk="0" hangingPunct="0">
              <a:spcBef>
                <a:spcPts val="600"/>
              </a:spcBef>
              <a:spcAft>
                <a:spcPts val="600"/>
              </a:spcAft>
            </a:pPr>
            <a:r>
              <a:rPr lang="zh-CN" altLang="en-US" sz="3200">
                <a:solidFill>
                  <a:srgbClr val="2B2B31"/>
                </a:solidFill>
                <a:latin typeface="黑体" pitchFamily="49" charset="-122"/>
                <a:ea typeface="黑体" pitchFamily="49" charset="-122"/>
              </a:rPr>
              <a:t>关键点</a:t>
            </a:r>
            <a:r>
              <a:rPr lang="zh-CN" altLang="en-US" sz="3200">
                <a:solidFill>
                  <a:srgbClr val="2B2B31"/>
                </a:solidFill>
                <a:latin typeface="宋体" charset="-122"/>
                <a:ea typeface="宋体" charset="-122"/>
              </a:rPr>
              <a:t>：</a:t>
            </a:r>
            <a:endParaRPr lang="en-US" altLang="zh-CN" sz="3200">
              <a:solidFill>
                <a:srgbClr val="2B2B31"/>
              </a:solidFill>
              <a:latin typeface="宋体" charset="-122"/>
              <a:ea typeface="宋体" charset="-122"/>
            </a:endParaRPr>
          </a:p>
          <a:p>
            <a:pPr eaLnBrk="0" hangingPunct="0">
              <a:lnSpc>
                <a:spcPct val="125000"/>
              </a:lnSpc>
            </a:pPr>
            <a:r>
              <a:rPr lang="zh-CN" altLang="en-US" sz="4000">
                <a:solidFill>
                  <a:srgbClr val="2B2B31"/>
                </a:solidFill>
                <a:latin typeface="宋体" charset="-122"/>
                <a:ea typeface="宋体" charset="-122"/>
              </a:rPr>
              <a:t>   </a:t>
            </a:r>
            <a:r>
              <a:rPr lang="zh-CN" altLang="en-US" sz="2400">
                <a:solidFill>
                  <a:srgbClr val="2B2B31"/>
                </a:solidFill>
                <a:latin typeface="宋体" charset="-122"/>
                <a:ea typeface="宋体" charset="-122"/>
              </a:rPr>
              <a:t>品质卓越</a:t>
            </a:r>
            <a:r>
              <a:rPr lang="en-US" altLang="zh-CN" sz="2400">
                <a:solidFill>
                  <a:srgbClr val="2B2B31"/>
                </a:solidFill>
                <a:latin typeface="宋体" charset="-122"/>
                <a:ea typeface="宋体" charset="-122"/>
              </a:rPr>
              <a:t>——</a:t>
            </a:r>
            <a:r>
              <a:rPr lang="zh-CN" altLang="en-US" sz="2400">
                <a:solidFill>
                  <a:srgbClr val="2B2B31"/>
                </a:solidFill>
                <a:latin typeface="宋体" charset="-122"/>
                <a:ea typeface="宋体" charset="-122"/>
              </a:rPr>
              <a:t>产品制造水平先进，达到国内一流国际先进</a:t>
            </a:r>
            <a:endParaRPr lang="en-US" altLang="zh-CN" sz="2400">
              <a:solidFill>
                <a:srgbClr val="2B2B31"/>
              </a:solidFill>
              <a:latin typeface="宋体" charset="-122"/>
              <a:ea typeface="宋体" charset="-122"/>
            </a:endParaRPr>
          </a:p>
          <a:p>
            <a:pPr eaLnBrk="0" hangingPunct="0">
              <a:lnSpc>
                <a:spcPct val="125000"/>
              </a:lnSpc>
            </a:pPr>
            <a:r>
              <a:rPr lang="zh-CN" altLang="en-US" sz="2400">
                <a:solidFill>
                  <a:srgbClr val="2B2B31"/>
                </a:solidFill>
                <a:latin typeface="宋体" charset="-122"/>
                <a:ea typeface="宋体" charset="-122"/>
              </a:rPr>
              <a:t>     自主创新</a:t>
            </a:r>
            <a:r>
              <a:rPr lang="en-US" altLang="zh-CN" sz="2400">
                <a:solidFill>
                  <a:srgbClr val="2B2B31"/>
                </a:solidFill>
                <a:latin typeface="宋体" charset="-122"/>
                <a:ea typeface="宋体" charset="-122"/>
              </a:rPr>
              <a:t>——</a:t>
            </a:r>
            <a:r>
              <a:rPr lang="zh-CN" altLang="en-US" sz="2400">
                <a:solidFill>
                  <a:srgbClr val="2B2B31"/>
                </a:solidFill>
                <a:latin typeface="宋体" charset="-122"/>
                <a:ea typeface="宋体" charset="-122"/>
              </a:rPr>
              <a:t>产品核心技术的自主知识产权和持续创新能力</a:t>
            </a:r>
            <a:endParaRPr lang="en-US" altLang="zh-CN" sz="2400">
              <a:solidFill>
                <a:srgbClr val="2B2B31"/>
              </a:solidFill>
              <a:latin typeface="宋体" charset="-122"/>
              <a:ea typeface="宋体" charset="-122"/>
            </a:endParaRPr>
          </a:p>
          <a:p>
            <a:pPr eaLnBrk="0" hangingPunct="0">
              <a:lnSpc>
                <a:spcPct val="125000"/>
              </a:lnSpc>
            </a:pPr>
            <a:r>
              <a:rPr lang="en-US" altLang="zh-CN" sz="2400">
                <a:solidFill>
                  <a:srgbClr val="2B2B31"/>
                </a:solidFill>
                <a:latin typeface="宋体" charset="-122"/>
                <a:ea typeface="宋体" charset="-122"/>
              </a:rPr>
              <a:t>     </a:t>
            </a:r>
            <a:r>
              <a:rPr lang="zh-CN" altLang="en-US" sz="2400">
                <a:solidFill>
                  <a:srgbClr val="2B2B31"/>
                </a:solidFill>
                <a:latin typeface="宋体" charset="-122"/>
                <a:ea typeface="宋体" charset="-122"/>
              </a:rPr>
              <a:t>产业协同</a:t>
            </a:r>
            <a:r>
              <a:rPr lang="en-US" altLang="zh-CN" sz="2400">
                <a:solidFill>
                  <a:srgbClr val="2B2B31"/>
                </a:solidFill>
                <a:latin typeface="宋体" charset="-122"/>
                <a:ea typeface="宋体" charset="-122"/>
              </a:rPr>
              <a:t>——</a:t>
            </a:r>
            <a:r>
              <a:rPr lang="zh-CN" altLang="en-US" sz="2400">
                <a:solidFill>
                  <a:srgbClr val="2B2B31"/>
                </a:solidFill>
                <a:latin typeface="宋体" charset="-122"/>
                <a:ea typeface="宋体" charset="-122"/>
              </a:rPr>
              <a:t>对产业和浙江经济发展具有较好的带动作用</a:t>
            </a:r>
            <a:endParaRPr lang="en-US" altLang="zh-CN" sz="2400">
              <a:solidFill>
                <a:srgbClr val="2B2B31"/>
              </a:solidFill>
              <a:latin typeface="宋体" charset="-122"/>
              <a:ea typeface="宋体" charset="-122"/>
            </a:endParaRPr>
          </a:p>
          <a:p>
            <a:pPr eaLnBrk="0" hangingPunct="0">
              <a:lnSpc>
                <a:spcPct val="125000"/>
              </a:lnSpc>
            </a:pPr>
            <a:r>
              <a:rPr lang="en-US" altLang="zh-CN" sz="2400">
                <a:solidFill>
                  <a:srgbClr val="2B2B31"/>
                </a:solidFill>
                <a:latin typeface="宋体" charset="-122"/>
                <a:ea typeface="宋体" charset="-122"/>
              </a:rPr>
              <a:t>     </a:t>
            </a:r>
            <a:r>
              <a:rPr lang="zh-CN" altLang="en-US" sz="2400">
                <a:solidFill>
                  <a:srgbClr val="2B2B31"/>
                </a:solidFill>
                <a:latin typeface="宋体" charset="-122"/>
                <a:ea typeface="宋体" charset="-122"/>
              </a:rPr>
              <a:t>社会责任</a:t>
            </a:r>
            <a:r>
              <a:rPr lang="en-US" altLang="zh-CN" sz="2400">
                <a:solidFill>
                  <a:srgbClr val="2B2B31"/>
                </a:solidFill>
                <a:latin typeface="宋体" charset="-122"/>
                <a:ea typeface="宋体" charset="-122"/>
              </a:rPr>
              <a:t>——</a:t>
            </a:r>
            <a:r>
              <a:rPr lang="zh-CN" altLang="en-US" sz="2400">
                <a:solidFill>
                  <a:srgbClr val="2B2B31"/>
                </a:solidFill>
                <a:latin typeface="宋体" charset="-122"/>
                <a:ea typeface="宋体" charset="-122"/>
              </a:rPr>
              <a:t>诚信经营，履行社会责任</a:t>
            </a:r>
          </a:p>
        </p:txBody>
      </p:sp>
      <p:pic>
        <p:nvPicPr>
          <p:cNvPr id="16393" name="图片 14"/>
          <p:cNvPicPr>
            <a:picLocks noChangeAspect="1"/>
          </p:cNvPicPr>
          <p:nvPr/>
        </p:nvPicPr>
        <p:blipFill>
          <a:blip r:embed="rId2"/>
          <a:srcRect/>
          <a:stretch>
            <a:fillRect/>
          </a:stretch>
        </p:blipFill>
        <p:spPr bwMode="auto">
          <a:xfrm>
            <a:off x="11014075" y="0"/>
            <a:ext cx="1189038" cy="1123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extLst>
          </p:cNvPr>
          <p:cNvSpPr>
            <a:spLocks noGrp="1"/>
          </p:cNvSpPr>
          <p:nvPr>
            <p:ph type="title"/>
          </p:nvPr>
        </p:nvSpPr>
        <p:spPr>
          <a:xfrm>
            <a:off x="1122363" y="327025"/>
            <a:ext cx="7342187" cy="587375"/>
          </a:xfrm>
        </p:spPr>
        <p:txBody>
          <a:bodyPr/>
          <a:lstStyle/>
          <a:p>
            <a:pPr eaLnBrk="1" hangingPunct="1">
              <a:defRPr/>
            </a:pPr>
            <a:r>
              <a:rPr/>
              <a:t>一、“浙江制造”标准定位及要求</a:t>
            </a:r>
          </a:p>
        </p:txBody>
      </p:sp>
      <p:graphicFrame>
        <p:nvGraphicFramePr>
          <p:cNvPr id="3" name="图示 2">
            <a:extLst>
              <a:ext uri="{FF2B5EF4-FFF2-40B4-BE49-F238E27FC236}"/>
            </a:extLst>
          </p:cNvPr>
          <p:cNvGraphicFramePr/>
          <p:nvPr/>
        </p:nvGraphicFramePr>
        <p:xfrm>
          <a:off x="947408" y="3140655"/>
          <a:ext cx="10153649" cy="2843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411" name="矩形 4"/>
          <p:cNvSpPr>
            <a:spLocks noChangeArrowheads="1"/>
          </p:cNvSpPr>
          <p:nvPr/>
        </p:nvSpPr>
        <p:spPr bwMode="auto">
          <a:xfrm>
            <a:off x="1122363" y="1249363"/>
            <a:ext cx="6416675" cy="646112"/>
          </a:xfrm>
          <a:prstGeom prst="rect">
            <a:avLst/>
          </a:prstGeom>
          <a:noFill/>
          <a:ln w="9525">
            <a:noFill/>
            <a:miter lim="800000"/>
            <a:headEnd/>
            <a:tailEnd/>
          </a:ln>
        </p:spPr>
        <p:txBody>
          <a:bodyPr wrap="none">
            <a:spAutoFit/>
          </a:bodyPr>
          <a:lstStyle/>
          <a:p>
            <a:pPr eaLnBrk="0" hangingPunct="0"/>
            <a:r>
              <a:rPr lang="en-US" altLang="zh-CN" sz="3600">
                <a:solidFill>
                  <a:srgbClr val="2B2B31"/>
                </a:solidFill>
                <a:latin typeface="黑体" pitchFamily="49" charset="-122"/>
                <a:ea typeface="黑体" pitchFamily="49" charset="-122"/>
              </a:rPr>
              <a:t>B</a:t>
            </a:r>
            <a:r>
              <a:rPr lang="zh-CN" altLang="en-US" sz="3600">
                <a:solidFill>
                  <a:srgbClr val="2B2B31"/>
                </a:solidFill>
                <a:latin typeface="黑体" pitchFamily="49" charset="-122"/>
                <a:ea typeface="黑体" pitchFamily="49" charset="-122"/>
              </a:rPr>
              <a:t>标准：“浙江制造”团体标准</a:t>
            </a:r>
            <a:endParaRPr lang="en-US" altLang="zh-CN" sz="3600">
              <a:solidFill>
                <a:srgbClr val="2B2B31"/>
              </a:solidFill>
              <a:latin typeface="黑体" pitchFamily="49" charset="-122"/>
              <a:ea typeface="黑体" pitchFamily="49" charset="-122"/>
            </a:endParaRPr>
          </a:p>
        </p:txBody>
      </p:sp>
      <p:sp>
        <p:nvSpPr>
          <p:cNvPr id="17412" name="矩形 3"/>
          <p:cNvSpPr>
            <a:spLocks noChangeArrowheads="1"/>
          </p:cNvSpPr>
          <p:nvPr/>
        </p:nvSpPr>
        <p:spPr bwMode="auto">
          <a:xfrm>
            <a:off x="1122363" y="2033588"/>
            <a:ext cx="6750050" cy="1125537"/>
          </a:xfrm>
          <a:prstGeom prst="rect">
            <a:avLst/>
          </a:prstGeom>
          <a:noFill/>
          <a:ln w="9525">
            <a:noFill/>
            <a:miter lim="800000"/>
            <a:headEnd/>
            <a:tailEnd/>
          </a:ln>
        </p:spPr>
        <p:txBody>
          <a:bodyPr wrap="none">
            <a:spAutoFit/>
          </a:bodyPr>
          <a:lstStyle/>
          <a:p>
            <a:pPr marL="457200" indent="-457200" eaLnBrk="0" hangingPunct="0">
              <a:lnSpc>
                <a:spcPct val="120000"/>
              </a:lnSpc>
              <a:buFont typeface="Wingdings" pitchFamily="2" charset="2"/>
              <a:buChar char="Ø"/>
            </a:pPr>
            <a:r>
              <a:rPr lang="zh-CN" altLang="en-US" sz="2800">
                <a:solidFill>
                  <a:srgbClr val="2B2B31"/>
                </a:solidFill>
                <a:latin typeface="宋体" charset="-122"/>
                <a:ea typeface="宋体" charset="-122"/>
              </a:rPr>
              <a:t>性质：团体标准；综合标准；技术标准</a:t>
            </a:r>
            <a:endParaRPr lang="en-US" altLang="zh-CN" sz="2800">
              <a:solidFill>
                <a:srgbClr val="2B2B31"/>
              </a:solidFill>
              <a:latin typeface="宋体" charset="-122"/>
              <a:ea typeface="宋体" charset="-122"/>
            </a:endParaRPr>
          </a:p>
          <a:p>
            <a:pPr marL="457200" indent="-457200" eaLnBrk="0" hangingPunct="0">
              <a:lnSpc>
                <a:spcPct val="120000"/>
              </a:lnSpc>
              <a:buFont typeface="Wingdings" pitchFamily="2" charset="2"/>
              <a:buChar char="Ø"/>
            </a:pPr>
            <a:r>
              <a:rPr lang="zh-CN" altLang="en-US" sz="2800">
                <a:solidFill>
                  <a:srgbClr val="2B2B31"/>
                </a:solidFill>
                <a:latin typeface="宋体" charset="-122"/>
                <a:ea typeface="宋体" charset="-122"/>
              </a:rPr>
              <a:t>作用：树标杆，找差距、促提升</a:t>
            </a:r>
            <a:endParaRPr lang="en-US" altLang="zh-CN" sz="2800">
              <a:solidFill>
                <a:srgbClr val="2B2B31"/>
              </a:solidFill>
              <a:latin typeface="宋体" charset="-122"/>
              <a:ea typeface="宋体" charset="-122"/>
            </a:endParaRPr>
          </a:p>
        </p:txBody>
      </p:sp>
      <p:grpSp>
        <p:nvGrpSpPr>
          <p:cNvPr id="17413" name="组合 14"/>
          <p:cNvGrpSpPr>
            <a:grpSpLocks/>
          </p:cNvGrpSpPr>
          <p:nvPr/>
        </p:nvGrpSpPr>
        <p:grpSpPr bwMode="auto">
          <a:xfrm flipV="1">
            <a:off x="0" y="5829300"/>
            <a:ext cx="1028700" cy="102870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9" name="直角三角形 8"/>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cxnSp>
        <p:nvCxnSpPr>
          <p:cNvPr id="10" name="直接连接符 9"/>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7415" name="图片 5"/>
          <p:cNvPicPr>
            <a:picLocks noChangeAspect="1"/>
          </p:cNvPicPr>
          <p:nvPr/>
        </p:nvPicPr>
        <p:blipFill>
          <a:blip r:embed="rId7"/>
          <a:srcRect/>
          <a:stretch>
            <a:fillRect/>
          </a:stretch>
        </p:blipFill>
        <p:spPr bwMode="auto">
          <a:xfrm>
            <a:off x="11014075" y="0"/>
            <a:ext cx="1189038" cy="1123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ordri Tools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蓝灰配色通用工作汇报PPT模板.pptx">
      <a:dk1>
        <a:srgbClr val="FFFFFF"/>
      </a:dk1>
      <a:lt1>
        <a:srgbClr val="4EA4DD"/>
      </a:lt1>
      <a:dk2>
        <a:srgbClr val="E8EAE9"/>
      </a:dk2>
      <a:lt2>
        <a:srgbClr val="44546A"/>
      </a:lt2>
      <a:accent1>
        <a:srgbClr val="4EA4DD"/>
      </a:accent1>
      <a:accent2>
        <a:srgbClr val="FFFFFF"/>
      </a:accent2>
      <a:accent3>
        <a:srgbClr val="939393"/>
      </a:accent3>
      <a:accent4>
        <a:srgbClr val="FFC000"/>
      </a:accent4>
      <a:accent5>
        <a:srgbClr val="4472C4"/>
      </a:accent5>
      <a:accent6>
        <a:srgbClr val="70AD47"/>
      </a:accent6>
      <a:hlink>
        <a:srgbClr val="0563C1"/>
      </a:hlink>
      <a:folHlink>
        <a:srgbClr val="954F72"/>
      </a:folHlink>
    </a:clrScheme>
    <a:fontScheme name="标准字体">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演示文稿1" id="{2ACE922F-A1F6-4A35-BC1B-5DF593B4FDC5}" vid="{86A5F676-691F-457F-A57B-315D0947DA73}"/>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空白</Template>
  <TotalTime>2352</TotalTime>
  <Words>2253</Words>
  <Application>Microsoft Office PowerPoint</Application>
  <PresentationFormat>自定义</PresentationFormat>
  <Paragraphs>157</Paragraphs>
  <Slides>21</Slides>
  <Notes>1</Notes>
  <HiddenSlides>0</HiddenSlides>
  <MMClips>0</MMClips>
  <ScaleCrop>false</ScaleCrop>
  <HeadingPairs>
    <vt:vector size="6" baseType="variant">
      <vt:variant>
        <vt:lpstr>已用的字体</vt:lpstr>
      </vt:variant>
      <vt:variant>
        <vt:i4>12</vt:i4>
      </vt:variant>
      <vt:variant>
        <vt:lpstr>演示文稿设计模板</vt:lpstr>
      </vt:variant>
      <vt:variant>
        <vt:i4>4</vt:i4>
      </vt:variant>
      <vt:variant>
        <vt:lpstr>幻灯片标题</vt:lpstr>
      </vt:variant>
      <vt:variant>
        <vt:i4>21</vt:i4>
      </vt:variant>
    </vt:vector>
  </HeadingPairs>
  <TitlesOfParts>
    <vt:vector size="37" baseType="lpstr">
      <vt:lpstr>等线</vt:lpstr>
      <vt:lpstr>Arial</vt:lpstr>
      <vt:lpstr>等线 Light</vt:lpstr>
      <vt:lpstr>微软雅黑</vt:lpstr>
      <vt:lpstr>黑体</vt:lpstr>
      <vt:lpstr>Arial Unicode MS</vt:lpstr>
      <vt:lpstr>Times New Roman</vt:lpstr>
      <vt:lpstr>Calibri</vt:lpstr>
      <vt:lpstr>DIN</vt:lpstr>
      <vt:lpstr>宋体</vt:lpstr>
      <vt:lpstr>Wingdings</vt:lpstr>
      <vt:lpstr>方正兰亭黑_GBK</vt:lpstr>
      <vt:lpstr>Nordri ToolsTheme</vt:lpstr>
      <vt:lpstr>Office 主题​​</vt:lpstr>
      <vt:lpstr>Nordri ToolsTheme</vt:lpstr>
      <vt:lpstr>Office 主题​​</vt:lpstr>
      <vt:lpstr>幻灯片 1</vt:lpstr>
      <vt:lpstr>幻灯片 2</vt:lpstr>
      <vt:lpstr>一、“浙江制造”标准定位及要求</vt:lpstr>
      <vt:lpstr>一、“浙江制造”标准定位及要求</vt:lpstr>
      <vt:lpstr>一、“浙江制造”标准定位及要求</vt:lpstr>
      <vt:lpstr>一、“浙江制造”标准定位及要求</vt:lpstr>
      <vt:lpstr>一、“浙江制造”标准定位及要求</vt:lpstr>
      <vt:lpstr>一、“浙江制造”标准定位及要求</vt:lpstr>
      <vt:lpstr>一、“浙江制造”标准定位及要求</vt:lpstr>
      <vt:lpstr>一、“浙江制造”标准定位及要求</vt:lpstr>
      <vt:lpstr>二、“浙江制造”标准研制流程及要求</vt:lpstr>
      <vt:lpstr>二、“浙江制造”标准研制流程及要求</vt:lpstr>
      <vt:lpstr>三、“浙江制造”标准制订要点</vt:lpstr>
      <vt:lpstr>三、“浙江制造”标准制订要点</vt:lpstr>
      <vt:lpstr>三、“浙江制造”标准制订要点</vt:lpstr>
      <vt:lpstr>三、“浙江制造”标准制订要点</vt:lpstr>
      <vt:lpstr>三、“浙江制造”标准制订要点</vt:lpstr>
      <vt:lpstr>四、相关方及职责要求</vt:lpstr>
      <vt:lpstr>四、相关方及职责要求</vt:lpstr>
      <vt:lpstr>五、标准工作组与审评专家要求</vt:lpstr>
      <vt:lpstr>幻灯片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小二PPT</dc:creator>
  <cp:keywords>www.51pptmoban.com</cp:keywords>
  <cp:lastModifiedBy>lenovo</cp:lastModifiedBy>
  <cp:revision>251</cp:revision>
  <dcterms:created xsi:type="dcterms:W3CDTF">2017-05-13T14:14:07Z</dcterms:created>
  <dcterms:modified xsi:type="dcterms:W3CDTF">2018-08-14T06:22:16Z</dcterms:modified>
</cp:coreProperties>
</file>